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21"/>
  </p:notesMasterIdLst>
  <p:sldIdLst>
    <p:sldId id="769" r:id="rId5"/>
    <p:sldId id="538" r:id="rId6"/>
    <p:sldId id="338" r:id="rId7"/>
    <p:sldId id="943" r:id="rId8"/>
    <p:sldId id="524" r:id="rId9"/>
    <p:sldId id="348" r:id="rId10"/>
    <p:sldId id="945" r:id="rId11"/>
    <p:sldId id="759" r:id="rId12"/>
    <p:sldId id="764" r:id="rId13"/>
    <p:sldId id="773" r:id="rId14"/>
    <p:sldId id="775" r:id="rId15"/>
    <p:sldId id="776" r:id="rId16"/>
    <p:sldId id="944" r:id="rId17"/>
    <p:sldId id="763" r:id="rId18"/>
    <p:sldId id="766" r:id="rId19"/>
    <p:sldId id="768" r:id="rId20"/>
  </p:sldIdLst>
  <p:sldSz cx="9144000" cy="5143500" type="screen16x9"/>
  <p:notesSz cx="666908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3E0"/>
    <a:srgbClr val="B9FC24"/>
    <a:srgbClr val="D0E4EA"/>
    <a:srgbClr val="F2584C"/>
    <a:srgbClr val="4AD7F8"/>
    <a:srgbClr val="4EA1BE"/>
    <a:srgbClr val="357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9" autoAdjust="0"/>
  </p:normalViewPr>
  <p:slideViewPr>
    <p:cSldViewPr snapToGrid="0">
      <p:cViewPr varScale="1">
        <p:scale>
          <a:sx n="117" d="100"/>
          <a:sy n="117" d="100"/>
        </p:scale>
        <p:origin x="135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37D55-3704-4786-9991-ACE9023EC15A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8858D-C611-4819-BD31-933965425A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0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er360.com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4652-1F2E-484B-BD9E-3E2A0E06EF4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249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70" indent="-267970"/>
            <a:endParaRPr lang="es-ES" dirty="0">
              <a:latin typeface="Arial"/>
              <a:cs typeface="Arial"/>
            </a:endParaRPr>
          </a:p>
          <a:p>
            <a:pPr marL="179070" indent="-179070"/>
            <a:r>
              <a:rPr lang="es-ES" dirty="0">
                <a:latin typeface="Arial"/>
                <a:cs typeface="Arial"/>
              </a:rPr>
              <a:t>Las tecnologías y la </a:t>
            </a:r>
            <a:r>
              <a:rPr lang="es-ES" dirty="0" err="1">
                <a:latin typeface="Arial"/>
                <a:cs typeface="Arial"/>
              </a:rPr>
              <a:t>sensórica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IoT</a:t>
            </a:r>
            <a:r>
              <a:rPr lang="es-ES" dirty="0">
                <a:latin typeface="Arial"/>
                <a:cs typeface="Arial"/>
              </a:rPr>
              <a:t> han llegado para quedarse:</a:t>
            </a:r>
            <a:endParaRPr lang="es-ES" dirty="0"/>
          </a:p>
          <a:p>
            <a:pPr lvl="1" indent="-267970"/>
            <a:r>
              <a:rPr lang="es-ES" dirty="0">
                <a:latin typeface="Arial"/>
                <a:cs typeface="Arial"/>
              </a:rPr>
              <a:t>En nuestros productos</a:t>
            </a:r>
          </a:p>
          <a:p>
            <a:pPr lvl="1" indent="-267970"/>
            <a:r>
              <a:rPr lang="es-ES" dirty="0">
                <a:latin typeface="Arial"/>
                <a:cs typeface="Arial"/>
              </a:rPr>
              <a:t>En nuestros procesos</a:t>
            </a:r>
          </a:p>
          <a:p>
            <a:pPr lvl="1" indent="-267970"/>
            <a:r>
              <a:rPr lang="es-ES" dirty="0">
                <a:latin typeface="Arial"/>
                <a:cs typeface="Arial"/>
              </a:rPr>
              <a:t>En nuestro entorno</a:t>
            </a:r>
          </a:p>
          <a:p>
            <a:pPr lvl="1" indent="-267970"/>
            <a:r>
              <a:rPr lang="es-ES" dirty="0">
                <a:latin typeface="Arial"/>
                <a:cs typeface="Arial"/>
              </a:rPr>
              <a:t>En nuestro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858D-C611-4819-BD31-933965425A7B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874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858D-C611-4819-BD31-933965425A7B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60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858D-C611-4819-BD31-933965425A7B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62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4652-1F2E-484B-BD9E-3E2A0E06EF4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59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4652-1F2E-484B-BD9E-3E2A0E06EF47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658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800" dirty="0"/>
              <a:t>Elementos necesarios para la gestión de los datos de monitorización, desde su captura hasta su explotación</a:t>
            </a:r>
          </a:p>
          <a:p>
            <a:endParaRPr lang="es-ES" sz="1800" dirty="0"/>
          </a:p>
          <a:p>
            <a:r>
              <a:rPr lang="es-ES" sz="1800" dirty="0"/>
              <a:t>Las arquitecturas de monitorización suelen seguir la siguiente estructura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Fuentes: </a:t>
            </a:r>
            <a:r>
              <a:rPr lang="es-ES" sz="1400" dirty="0"/>
              <a:t>Generadores de datos. Sensores, interfaces humanas, automatismos…</a:t>
            </a:r>
          </a:p>
          <a:p>
            <a:pPr lvl="1"/>
            <a:r>
              <a:rPr lang="es-ES" dirty="0"/>
              <a:t>Adquisición: </a:t>
            </a:r>
            <a:r>
              <a:rPr lang="es-ES" sz="1400" dirty="0"/>
              <a:t>Captura de datos de forma segura y controlada</a:t>
            </a:r>
          </a:p>
          <a:p>
            <a:pPr lvl="1"/>
            <a:r>
              <a:rPr lang="es-ES" dirty="0"/>
              <a:t>Procesamiento: </a:t>
            </a:r>
            <a:r>
              <a:rPr lang="es-ES" sz="1400" dirty="0"/>
              <a:t>Trasformación y/o análisis</a:t>
            </a:r>
            <a:endParaRPr lang="es-ES" dirty="0"/>
          </a:p>
          <a:p>
            <a:pPr lvl="1"/>
            <a:r>
              <a:rPr lang="es-ES" dirty="0"/>
              <a:t>Guardado:  </a:t>
            </a:r>
            <a:r>
              <a:rPr lang="es-ES" sz="1400" dirty="0"/>
              <a:t>Almacenamiento de los datos</a:t>
            </a:r>
            <a:endParaRPr lang="es-ES" dirty="0"/>
          </a:p>
          <a:p>
            <a:pPr lvl="1"/>
            <a:r>
              <a:rPr lang="es-ES" dirty="0"/>
              <a:t>Explotación: </a:t>
            </a:r>
            <a:r>
              <a:rPr lang="es-ES" sz="1200" dirty="0"/>
              <a:t>Herramientas que le sacarán un valor a los datos guardados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858D-C611-4819-BD31-933965425A7B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12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sistemas de gestión de la energía como elemento crítico de infraestructuras.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858D-C611-4819-BD31-933965425A7B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501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858D-C611-4819-BD31-933965425A7B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58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858D-C611-4819-BD31-933965425A7B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563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1200" dirty="0"/>
              <a:t>Comparación del rendimiento </a:t>
            </a:r>
            <a:r>
              <a:rPr lang="es-ES" sz="1200" b="1" dirty="0"/>
              <a:t>real</a:t>
            </a:r>
            <a:r>
              <a:rPr lang="es-ES" sz="1200" dirty="0"/>
              <a:t> del edificio con respecto al rendimiento </a:t>
            </a:r>
            <a:r>
              <a:rPr lang="es-ES" sz="1200" b="1" dirty="0"/>
              <a:t>teórico</a:t>
            </a:r>
            <a:r>
              <a:rPr lang="es-ES" sz="1200" dirty="0"/>
              <a:t>.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1200" dirty="0"/>
              <a:t>Instalación sencilla </a:t>
            </a:r>
            <a:r>
              <a:rPr lang="es-ES" sz="1200" b="1" dirty="0" err="1"/>
              <a:t>plug&amp;play</a:t>
            </a:r>
            <a:r>
              <a:rPr lang="es-ES" sz="1200" dirty="0"/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1200" dirty="0"/>
              <a:t>Aplicable tanto a fase de </a:t>
            </a:r>
            <a:r>
              <a:rPr lang="es-ES" sz="1200" b="1" dirty="0"/>
              <a:t>construcción</a:t>
            </a:r>
            <a:r>
              <a:rPr lang="es-ES" sz="1200" dirty="0"/>
              <a:t> como de </a:t>
            </a:r>
            <a:r>
              <a:rPr lang="es-ES" sz="1200" b="1" dirty="0"/>
              <a:t>rehabilitación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1200" b="1" dirty="0"/>
              <a:t>Integración</a:t>
            </a:r>
            <a:r>
              <a:rPr lang="es-ES" sz="1200" dirty="0"/>
              <a:t> de </a:t>
            </a:r>
            <a:r>
              <a:rPr lang="es-ES" sz="1200" b="1" dirty="0"/>
              <a:t>datos</a:t>
            </a:r>
            <a:r>
              <a:rPr lang="es-ES" sz="1200" dirty="0"/>
              <a:t> con el modelo </a:t>
            </a:r>
            <a:r>
              <a:rPr lang="es-ES" sz="1200" b="1" dirty="0"/>
              <a:t>BIM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1200" dirty="0"/>
              <a:t>Referencia: Autodesk Project, </a:t>
            </a:r>
            <a:r>
              <a:rPr lang="es-ES" sz="1200" dirty="0" err="1"/>
              <a:t>Dasher</a:t>
            </a:r>
            <a:r>
              <a:rPr lang="es-ES" sz="1200" dirty="0"/>
              <a:t> 360 </a:t>
            </a:r>
            <a:r>
              <a:rPr lang="es-ES" sz="1200" dirty="0">
                <a:hlinkClick r:id="rId3"/>
              </a:rPr>
              <a:t>https://dasher360.com/</a:t>
            </a:r>
            <a:r>
              <a:rPr lang="es-ES" sz="1200" dirty="0"/>
              <a:t>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858D-C611-4819-BD31-933965425A7B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79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2968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364B-A9B3-4160-8DBD-E14FFF70E0C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F23-F234-49E1-B0F4-8182204EAB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22765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364B-A9B3-4160-8DBD-E14FFF70E0C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F23-F234-49E1-B0F4-8182204EAB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19342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3653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364B-A9B3-4160-8DBD-E14FFF70E0C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F23-F234-49E1-B0F4-8182204EAB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8947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364B-A9B3-4160-8DBD-E14FFF70E0C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F23-F234-49E1-B0F4-8182204EAB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212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364B-A9B3-4160-8DBD-E14FFF70E0C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F23-F234-49E1-B0F4-8182204EAB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6337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364B-A9B3-4160-8DBD-E14FFF70E0C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F23-F234-49E1-B0F4-8182204EAB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7875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364B-A9B3-4160-8DBD-E14FFF70E0C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F23-F234-49E1-B0F4-8182204EAB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4476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364B-A9B3-4160-8DBD-E14FFF70E0C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F23-F234-49E1-B0F4-8182204EAB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5476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364B-A9B3-4160-8DBD-E14FFF70E0C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F23-F234-49E1-B0F4-8182204EAB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3506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364B-A9B3-4160-8DBD-E14FFF70E0C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F23-F234-49E1-B0F4-8182204EAB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0249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67544" y="411510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364B-A9B3-4160-8DBD-E14FFF70E0C7}" type="datetimeFigureOut">
              <a:rPr lang="es-ES" smtClean="0"/>
              <a:pPr/>
              <a:t>23/07/2019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EFF23-F234-49E1-B0F4-8182204EABE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5 Marcador de contenido" descr="Cab_PreTek02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36241"/>
          </a:xfrm>
          <a:prstGeom prst="rect">
            <a:avLst/>
          </a:prstGeom>
        </p:spPr>
      </p:pic>
      <p:sp>
        <p:nvSpPr>
          <p:cNvPr id="8" name="18 CuadroTexto"/>
          <p:cNvSpPr txBox="1"/>
          <p:nvPr userDrawn="1"/>
        </p:nvSpPr>
        <p:spPr>
          <a:xfrm>
            <a:off x="8087300" y="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© IK4-TEKNIKER 2019</a:t>
            </a:r>
          </a:p>
        </p:txBody>
      </p:sp>
    </p:spTree>
    <p:extLst>
      <p:ext uri="{BB962C8B-B14F-4D97-AF65-F5344CB8AC3E}">
        <p14:creationId xmlns:p14="http://schemas.microsoft.com/office/powerpoint/2010/main" val="343731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2" r:id="rId12"/>
    <p:sldLayoutId id="2147483663" r:id="rId13"/>
    <p:sldLayoutId id="2147483664" r:id="rId14"/>
  </p:sldLayoutIdLst>
  <p:transition>
    <p:fade/>
  </p:transition>
  <p:txStyles>
    <p:titleStyle>
      <a:lvl1pPr algn="r" defTabSz="914400" rtl="0" eaLnBrk="1" latinLnBrk="0" hangingPunct="1">
        <a:spcBef>
          <a:spcPct val="0"/>
        </a:spcBef>
        <a:buNone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Clr>
          <a:srgbClr val="0099CC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7675" indent="-268288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5475" indent="-1778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3763" indent="-268288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500" indent="-185738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tiff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kniker.es/" TargetMode="External"/><Relationship Id="rId4" Type="http://schemas.openxmlformats.org/officeDocument/2006/relationships/hyperlink" Target="mailto:francisco.diez@tekniker.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1_Corporativo_IK4_TEKNIKER_EN_MediaCalidad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hyperlink" Target="https://www.youtube.com/watch?v=2_cY1fZoQao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www.youtube.com/watch?v=pPH6N1w0pms" TargetMode="External"/><Relationship Id="rId18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hyperlink" Target="https://www.youtube.com/watch?v=j6CBKbNNFd4" TargetMode="External"/><Relationship Id="rId12" Type="http://schemas.openxmlformats.org/officeDocument/2006/relationships/image" Target="../media/image26.png"/><Relationship Id="rId17" Type="http://schemas.openxmlformats.org/officeDocument/2006/relationships/hyperlink" Target="https://www.zonesec.eu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hyperlink" Target="http://www.tekniker.es/es/optimizacion-de-la-gestion-energetica-del-bec" TargetMode="External"/><Relationship Id="rId5" Type="http://schemas.openxmlformats.org/officeDocument/2006/relationships/image" Target="../media/image22.jpeg"/><Relationship Id="rId15" Type="http://schemas.openxmlformats.org/officeDocument/2006/relationships/hyperlink" Target="http://www.evacuate.eu/" TargetMode="External"/><Relationship Id="rId10" Type="http://schemas.openxmlformats.org/officeDocument/2006/relationships/image" Target="../media/image25.png"/><Relationship Id="rId19" Type="http://schemas.openxmlformats.org/officeDocument/2006/relationships/hyperlink" Target="https://www.iof2020.eu/trials/meat/poultry-chain-management" TargetMode="External"/><Relationship Id="rId4" Type="http://schemas.openxmlformats.org/officeDocument/2006/relationships/image" Target="../media/image21.jpeg"/><Relationship Id="rId9" Type="http://schemas.openxmlformats.org/officeDocument/2006/relationships/hyperlink" Target="http://www.hit2gap.eu/" TargetMode="External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cio 1">
            <a:extLst>
              <a:ext uri="{FF2B5EF4-FFF2-40B4-BE49-F238E27FC236}">
                <a16:creationId xmlns:a16="http://schemas.microsoft.com/office/drawing/2014/main" id="{85D172BB-07F9-4DF9-A4FB-DD7120668419}"/>
              </a:ext>
            </a:extLst>
          </p:cNvPr>
          <p:cNvSpPr/>
          <p:nvPr/>
        </p:nvSpPr>
        <p:spPr>
          <a:xfrm>
            <a:off x="3461360" y="223407"/>
            <a:ext cx="958240" cy="441961"/>
          </a:xfrm>
          <a:prstGeom prst="trapezoid">
            <a:avLst>
              <a:gd name="adj" fmla="val 48679"/>
            </a:avLst>
          </a:prstGeom>
          <a:solidFill>
            <a:srgbClr val="21B9C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4BAE71-F386-4EC3-A800-A35330334BFE}"/>
              </a:ext>
            </a:extLst>
          </p:cNvPr>
          <p:cNvSpPr/>
          <p:nvPr/>
        </p:nvSpPr>
        <p:spPr>
          <a:xfrm>
            <a:off x="3200400" y="289348"/>
            <a:ext cx="5943600" cy="1234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24E2964C-06B8-4E15-AAFB-604C5CD12782}"/>
              </a:ext>
            </a:extLst>
          </p:cNvPr>
          <p:cNvSpPr txBox="1">
            <a:spLocks/>
          </p:cNvSpPr>
          <p:nvPr/>
        </p:nvSpPr>
        <p:spPr>
          <a:xfrm>
            <a:off x="7107382" y="1166678"/>
            <a:ext cx="1728940" cy="3096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5" indent="-268288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5475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268288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185738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ALVARO GARCIA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BF86F-A551-4800-8BD2-FF054028A07C}"/>
              </a:ext>
            </a:extLst>
          </p:cNvPr>
          <p:cNvSpPr txBox="1"/>
          <p:nvPr/>
        </p:nvSpPr>
        <p:spPr>
          <a:xfrm>
            <a:off x="3325091" y="617227"/>
            <a:ext cx="52162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</a:rPr>
              <a:t>Monitorización de infraestructuras críticas, retos y oportunidades</a:t>
            </a:r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30AA607F-1DC8-4F0C-98FE-A6A46848E398}"/>
              </a:ext>
            </a:extLst>
          </p:cNvPr>
          <p:cNvSpPr/>
          <p:nvPr/>
        </p:nvSpPr>
        <p:spPr>
          <a:xfrm rot="10800000">
            <a:off x="3677600" y="223407"/>
            <a:ext cx="525759" cy="333737"/>
          </a:xfrm>
          <a:prstGeom prst="triangle">
            <a:avLst/>
          </a:prstGeom>
          <a:solidFill>
            <a:srgbClr val="92CBD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7" name="Conector recto 11">
            <a:extLst>
              <a:ext uri="{FF2B5EF4-FFF2-40B4-BE49-F238E27FC236}">
                <a16:creationId xmlns:a16="http://schemas.microsoft.com/office/drawing/2014/main" id="{594F1B70-C862-4719-8A45-7539BF72429C}"/>
              </a:ext>
            </a:extLst>
          </p:cNvPr>
          <p:cNvCxnSpPr/>
          <p:nvPr/>
        </p:nvCxnSpPr>
        <p:spPr>
          <a:xfrm flipV="1">
            <a:off x="3439794" y="1413724"/>
            <a:ext cx="5311704" cy="107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4">
            <a:extLst>
              <a:ext uri="{FF2B5EF4-FFF2-40B4-BE49-F238E27FC236}">
                <a16:creationId xmlns:a16="http://schemas.microsoft.com/office/drawing/2014/main" id="{116A4511-BEC3-475E-B806-4FD293181F4C}"/>
              </a:ext>
            </a:extLst>
          </p:cNvPr>
          <p:cNvCxnSpPr/>
          <p:nvPr/>
        </p:nvCxnSpPr>
        <p:spPr>
          <a:xfrm>
            <a:off x="3439794" y="1144764"/>
            <a:ext cx="5311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19189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37613-2B91-4FA4-BF9C-BE87E448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16C40-827B-4519-ACBC-58896D73C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0933"/>
            <a:ext cx="8229600" cy="409575"/>
          </a:xfrm>
        </p:spPr>
        <p:txBody>
          <a:bodyPr/>
          <a:lstStyle/>
          <a:p>
            <a:r>
              <a:rPr lang="es-ES" dirty="0"/>
              <a:t>Gestión de la seguridad en emergencias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A9E3A57-1DD1-4962-9953-99A6FB8F8129}"/>
              </a:ext>
            </a:extLst>
          </p:cNvPr>
          <p:cNvGrpSpPr/>
          <p:nvPr/>
        </p:nvGrpSpPr>
        <p:grpSpPr>
          <a:xfrm>
            <a:off x="467544" y="584528"/>
            <a:ext cx="1944217" cy="483722"/>
            <a:chOff x="5004047" y="769412"/>
            <a:chExt cx="1944217" cy="483722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D936CCA-45F2-4159-98CA-4497E37D8006}"/>
                </a:ext>
              </a:extLst>
            </p:cNvPr>
            <p:cNvSpPr/>
            <p:nvPr/>
          </p:nvSpPr>
          <p:spPr>
            <a:xfrm>
              <a:off x="5004047" y="769412"/>
              <a:ext cx="1944217" cy="48372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Picture 2" descr="http://www.evacuate.eu/Css/images/logo_small.png">
              <a:extLst>
                <a:ext uri="{FF2B5EF4-FFF2-40B4-BE49-F238E27FC236}">
                  <a16:creationId xmlns:a16="http://schemas.microsoft.com/office/drawing/2014/main" id="{99F56145-F0FC-4CC0-A55D-3EA16E966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843558"/>
              <a:ext cx="1905000" cy="40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9C06213-E6ED-4F9C-827F-08F0BB5CE9A1}"/>
              </a:ext>
            </a:extLst>
          </p:cNvPr>
          <p:cNvSpPr txBox="1"/>
          <p:nvPr/>
        </p:nvSpPr>
        <p:spPr>
          <a:xfrm>
            <a:off x="467545" y="1717964"/>
            <a:ext cx="3534788" cy="3068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 marL="447675" indent="-268288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625475" indent="-1778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893763" indent="-26828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 marL="1079500" indent="-18573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ES" sz="1800" dirty="0"/>
              <a:t>RETOS:</a:t>
            </a:r>
          </a:p>
          <a:p>
            <a:pPr lvl="1"/>
            <a:r>
              <a:rPr lang="es-ES" sz="1600" b="1" dirty="0"/>
              <a:t>Análisis en Real-Time de la Situación: </a:t>
            </a:r>
            <a:r>
              <a:rPr lang="es-ES" sz="1400" dirty="0"/>
              <a:t>Monitorización y Detección Continua</a:t>
            </a:r>
          </a:p>
          <a:p>
            <a:pPr lvl="1"/>
            <a:r>
              <a:rPr lang="es-ES" sz="1600" b="1" dirty="0"/>
              <a:t>Gestión dinámica de personas</a:t>
            </a:r>
            <a:r>
              <a:rPr lang="es-ES" sz="1600" dirty="0"/>
              <a:t>: </a:t>
            </a:r>
            <a:r>
              <a:rPr lang="es-ES" sz="1400" dirty="0"/>
              <a:t>Elementos no controlables directamente</a:t>
            </a:r>
            <a:endParaRPr lang="es-ES" sz="1200" b="1" dirty="0"/>
          </a:p>
          <a:p>
            <a:pPr lvl="1"/>
            <a:r>
              <a:rPr lang="es-ES" sz="1800" b="1" dirty="0"/>
              <a:t>Actuación</a:t>
            </a:r>
            <a:r>
              <a:rPr lang="es-ES" sz="1800" dirty="0"/>
              <a:t>: </a:t>
            </a:r>
            <a:r>
              <a:rPr lang="es-ES" sz="1200" dirty="0"/>
              <a:t>Interactuar con infraestructura (y personas)</a:t>
            </a:r>
            <a:endParaRPr lang="es-ES" sz="1800" dirty="0"/>
          </a:p>
          <a:p>
            <a:endParaRPr lang="es-ES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1B04FAE-210E-4B9B-A840-837AD4B92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117" r="16036" b="-124"/>
          <a:stretch>
            <a:fillRect/>
          </a:stretch>
        </p:blipFill>
        <p:spPr bwMode="auto">
          <a:xfrm>
            <a:off x="6672367" y="1320353"/>
            <a:ext cx="2417554" cy="210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5C7F11E-E0F1-466E-932B-3E72968C60EC}"/>
              </a:ext>
            </a:extLst>
          </p:cNvPr>
          <p:cNvGrpSpPr/>
          <p:nvPr/>
        </p:nvGrpSpPr>
        <p:grpSpPr>
          <a:xfrm>
            <a:off x="6882899" y="3422071"/>
            <a:ext cx="1499101" cy="1228069"/>
            <a:chOff x="7284681" y="3291830"/>
            <a:chExt cx="1823823" cy="1656184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68E2C5E-FE05-4226-BA67-1B435916E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4681" y="3416019"/>
              <a:ext cx="1823823" cy="1531995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DC59725-E22F-4B62-B8CB-F4AEF7288970}"/>
                </a:ext>
              </a:extLst>
            </p:cNvPr>
            <p:cNvSpPr/>
            <p:nvPr/>
          </p:nvSpPr>
          <p:spPr>
            <a:xfrm>
              <a:off x="7284681" y="3291830"/>
              <a:ext cx="599687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F633D98E-6B51-44D8-B5DD-D881CA292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4417" r="24904" b="860"/>
          <a:stretch>
            <a:fillRect/>
          </a:stretch>
        </p:blipFill>
        <p:spPr bwMode="auto">
          <a:xfrm>
            <a:off x="4002332" y="1869639"/>
            <a:ext cx="2740819" cy="272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3399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37613-2B91-4FA4-BF9C-BE87E448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16C40-827B-4519-ACBC-58896D73C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0933"/>
            <a:ext cx="4309533" cy="832913"/>
          </a:xfrm>
        </p:spPr>
        <p:txBody>
          <a:bodyPr>
            <a:normAutofit fontScale="92500"/>
          </a:bodyPr>
          <a:lstStyle/>
          <a:p>
            <a:r>
              <a:rPr lang="es-ES" dirty="0"/>
              <a:t>Optimización de gestión energética en edificios de uso terciario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9C06213-E6ED-4F9C-827F-08F0BB5CE9A1}"/>
              </a:ext>
            </a:extLst>
          </p:cNvPr>
          <p:cNvSpPr txBox="1"/>
          <p:nvPr/>
        </p:nvSpPr>
        <p:spPr>
          <a:xfrm>
            <a:off x="467544" y="2053846"/>
            <a:ext cx="3792729" cy="273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 marL="447675" indent="-268288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625475" indent="-1778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893763" indent="-26828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 marL="1079500" indent="-18573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ES" sz="1800" dirty="0"/>
              <a:t>RETOS:</a:t>
            </a:r>
          </a:p>
          <a:p>
            <a:pPr lvl="1"/>
            <a:r>
              <a:rPr lang="es-ES" sz="1800" b="1" dirty="0"/>
              <a:t>Integrar sistemas existentes: </a:t>
            </a:r>
            <a:r>
              <a:rPr lang="es-ES" sz="1400" dirty="0" err="1"/>
              <a:t>Scada</a:t>
            </a:r>
            <a:r>
              <a:rPr lang="es-ES" sz="1400" dirty="0"/>
              <a:t> y similares </a:t>
            </a:r>
          </a:p>
          <a:p>
            <a:pPr lvl="1"/>
            <a:r>
              <a:rPr lang="es-ES" sz="1800" b="1" dirty="0"/>
              <a:t>Modelado y comportamiento de la infraestructura </a:t>
            </a:r>
          </a:p>
          <a:p>
            <a:pPr lvl="1"/>
            <a:r>
              <a:rPr lang="es-ES" sz="1800" b="1" dirty="0"/>
              <a:t>Simulaciones y modelos predictivos de gestión energética</a:t>
            </a:r>
          </a:p>
          <a:p>
            <a:endParaRPr lang="es-ES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A7F5E0B6-438D-49CD-974F-FDEAEF666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255" y="579684"/>
            <a:ext cx="1472283" cy="67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A28FE8E-813D-40EE-9F02-47E8325411B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4717" y="2820219"/>
            <a:ext cx="3431149" cy="191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Lanterna di Genova 27-09-2011.JPG">
            <a:extLst>
              <a:ext uri="{FF2B5EF4-FFF2-40B4-BE49-F238E27FC236}">
                <a16:creationId xmlns:a16="http://schemas.microsoft.com/office/drawing/2014/main" id="{7E1D9668-EFFE-4DAA-98D1-090DFCB13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61" y="1589396"/>
            <a:ext cx="1621255" cy="10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C477A11E-6994-488E-A82E-E011AAC07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132" y="915566"/>
            <a:ext cx="1814112" cy="116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Resultado de imagen de aeropuerto belgrado">
            <a:extLst>
              <a:ext uri="{FF2B5EF4-FFF2-40B4-BE49-F238E27FC236}">
                <a16:creationId xmlns:a16="http://schemas.microsoft.com/office/drawing/2014/main" id="{C542A323-5FD9-4F15-B3EC-1BBFA6EC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25" y="1494035"/>
            <a:ext cx="1270332" cy="127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720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3233B-FF06-475F-AD52-E8FE302C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51820-A0F0-4D01-8097-96AE2B9A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3724"/>
            <a:ext cx="3987800" cy="99534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Gestión de sistemas de sistemas. Control local para una optimización global.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940CC4-8E38-4682-8937-78E7EFBC532D}"/>
              </a:ext>
            </a:extLst>
          </p:cNvPr>
          <p:cNvSpPr txBox="1"/>
          <p:nvPr/>
        </p:nvSpPr>
        <p:spPr>
          <a:xfrm>
            <a:off x="457200" y="2269066"/>
            <a:ext cx="3792729" cy="250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 marL="447675" indent="-268288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625475" indent="-1778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893763" indent="-26828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 marL="1079500" indent="-18573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ES" dirty="0"/>
              <a:t>RETOS:</a:t>
            </a:r>
          </a:p>
          <a:p>
            <a:pPr lvl="1"/>
            <a:r>
              <a:rPr lang="es-ES" sz="1600" b="1" dirty="0"/>
              <a:t>Sistemas heterogéneos</a:t>
            </a:r>
            <a:r>
              <a:rPr lang="es-ES" sz="1600" dirty="0"/>
              <a:t>:</a:t>
            </a:r>
            <a:r>
              <a:rPr lang="es-ES" dirty="0"/>
              <a:t> </a:t>
            </a:r>
            <a:r>
              <a:rPr lang="es-ES" sz="1500" dirty="0"/>
              <a:t>Integrar múltiples fabricantes y tecnologías. </a:t>
            </a:r>
            <a:r>
              <a:rPr lang="es-ES" sz="1500" dirty="0">
                <a:solidFill>
                  <a:srgbClr val="FF0000"/>
                </a:solidFill>
              </a:rPr>
              <a:t>Buscar una solución genérica</a:t>
            </a:r>
            <a:endParaRPr lang="es-ES" dirty="0">
              <a:solidFill>
                <a:srgbClr val="FF0000"/>
              </a:solidFill>
            </a:endParaRPr>
          </a:p>
          <a:p>
            <a:pPr lvl="1"/>
            <a:r>
              <a:rPr lang="es-ES" sz="1600" b="1" dirty="0"/>
              <a:t>Falta de control central:</a:t>
            </a:r>
            <a:r>
              <a:rPr lang="es-ES" sz="1600" dirty="0"/>
              <a:t> Combinación de varios sistemas locales, con diferentes centros de control. </a:t>
            </a:r>
            <a:r>
              <a:rPr lang="es-ES" sz="1600" dirty="0">
                <a:solidFill>
                  <a:srgbClr val="FF0000"/>
                </a:solidFill>
              </a:rPr>
              <a:t>Sistemas individuales con sinergia entre ellos</a:t>
            </a:r>
            <a:endParaRPr lang="es-ES" sz="1600" b="1" dirty="0">
              <a:solidFill>
                <a:srgbClr val="FF0000"/>
              </a:solidFill>
            </a:endParaRPr>
          </a:p>
          <a:p>
            <a:pPr lvl="1"/>
            <a:endParaRPr lang="es-ES" sz="1600" b="1" dirty="0"/>
          </a:p>
          <a:p>
            <a:pPr lvl="1"/>
            <a:endParaRPr lang="es-ES" sz="1500" dirty="0"/>
          </a:p>
          <a:p>
            <a:pPr lvl="1"/>
            <a:endParaRPr lang="es-ES" sz="1500" dirty="0">
              <a:solidFill>
                <a:srgbClr val="FF0000"/>
              </a:solidFill>
            </a:endParaRPr>
          </a:p>
          <a:p>
            <a:pPr lvl="1"/>
            <a:endParaRPr lang="es-ES" sz="15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D0B166-C8E7-447B-A370-61B901897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5" y="581473"/>
            <a:ext cx="2293372" cy="6186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C4AB712-7461-40D8-9C96-D79A68DBD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626" y="1437370"/>
            <a:ext cx="3385298" cy="32946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D8FD62A-0E2C-4BEA-A5DD-C87EEB2B2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922" y="927757"/>
            <a:ext cx="1523699" cy="9996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AC6A4D-6E5B-4F36-906D-8ED0DB0AC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737" y="2018999"/>
            <a:ext cx="1514999" cy="17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063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3233B-FF06-475F-AD52-E8FE302C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51820-A0F0-4D01-8097-96AE2B9A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44224"/>
            <a:ext cx="3987800" cy="69199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La Smart City como </a:t>
            </a:r>
            <a:r>
              <a:rPr lang="es-ES" dirty="0" err="1"/>
              <a:t>macro-infraestructura</a:t>
            </a:r>
            <a:r>
              <a:rPr lang="es-ES" dirty="0"/>
              <a:t> Crítica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940CC4-8E38-4682-8937-78E7EFBC532D}"/>
              </a:ext>
            </a:extLst>
          </p:cNvPr>
          <p:cNvSpPr txBox="1"/>
          <p:nvPr/>
        </p:nvSpPr>
        <p:spPr>
          <a:xfrm>
            <a:off x="457200" y="2136216"/>
            <a:ext cx="3987800" cy="2640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9388" indent="-179388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 marL="447675" indent="-268288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625475" indent="-1778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893763" indent="-26828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 marL="1079500" indent="-18573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ES" dirty="0"/>
              <a:t>RETOS:</a:t>
            </a:r>
          </a:p>
          <a:p>
            <a:pPr lvl="1"/>
            <a:r>
              <a:rPr lang="es-ES" sz="1600" b="1" dirty="0" err="1"/>
              <a:t>Soft</a:t>
            </a:r>
            <a:r>
              <a:rPr lang="es-ES" sz="1600" b="1" dirty="0"/>
              <a:t> Targets</a:t>
            </a:r>
          </a:p>
          <a:p>
            <a:pPr lvl="2"/>
            <a:r>
              <a:rPr lang="es-ES" sz="1500" dirty="0"/>
              <a:t>Tráfico, Eventos, Energía, Seguridad, Medio ambiente…</a:t>
            </a:r>
            <a:endParaRPr lang="es-ES" dirty="0">
              <a:solidFill>
                <a:srgbClr val="FF0000"/>
              </a:solidFill>
            </a:endParaRPr>
          </a:p>
          <a:p>
            <a:pPr lvl="2"/>
            <a:r>
              <a:rPr lang="es-ES" sz="1600" dirty="0"/>
              <a:t>Escenarios Dinámicos y Cambiantes</a:t>
            </a:r>
          </a:p>
          <a:p>
            <a:pPr lvl="1"/>
            <a:r>
              <a:rPr lang="es-ES" sz="1600" b="1" dirty="0"/>
              <a:t>Sistemas Eficientes para Gestión e Información al Ciudadano</a:t>
            </a:r>
          </a:p>
          <a:p>
            <a:pPr lvl="1"/>
            <a:r>
              <a:rPr lang="es-ES" sz="1600" b="1" dirty="0"/>
              <a:t>Interoperabilidad de Sistemas.</a:t>
            </a:r>
          </a:p>
          <a:p>
            <a:pPr lvl="2"/>
            <a:r>
              <a:rPr lang="es-ES" sz="1600" dirty="0"/>
              <a:t>Publico y privado</a:t>
            </a:r>
          </a:p>
          <a:p>
            <a:pPr lvl="2"/>
            <a:r>
              <a:rPr lang="es-ES" sz="1600" dirty="0"/>
              <a:t>Sin control centralizado.</a:t>
            </a:r>
          </a:p>
          <a:p>
            <a:pPr lvl="1"/>
            <a:r>
              <a:rPr lang="es-ES" sz="1600" b="1" dirty="0"/>
              <a:t>Seguridad: </a:t>
            </a:r>
          </a:p>
          <a:p>
            <a:pPr lvl="2"/>
            <a:r>
              <a:rPr lang="es-ES" sz="1500" dirty="0"/>
              <a:t>Física y Ciber</a:t>
            </a:r>
          </a:p>
          <a:p>
            <a:pPr lvl="2"/>
            <a:r>
              <a:rPr lang="es-ES" sz="1500" dirty="0"/>
              <a:t>Sin Perímetros de Seguridad</a:t>
            </a:r>
          </a:p>
          <a:p>
            <a:pPr lvl="1"/>
            <a:endParaRPr lang="es-ES" sz="1500" dirty="0"/>
          </a:p>
          <a:p>
            <a:pPr lvl="1"/>
            <a:endParaRPr lang="es-ES" sz="1500" dirty="0">
              <a:solidFill>
                <a:srgbClr val="FF0000"/>
              </a:solidFill>
            </a:endParaRPr>
          </a:p>
          <a:p>
            <a:pPr lvl="1"/>
            <a:endParaRPr lang="es-ES" sz="1500" dirty="0"/>
          </a:p>
        </p:txBody>
      </p:sp>
      <p:pic>
        <p:nvPicPr>
          <p:cNvPr id="6" name="11 Imagen" descr="C:\Users\ecartagena\Desktop\e-menhir_1.TIF">
            <a:extLst>
              <a:ext uri="{FF2B5EF4-FFF2-40B4-BE49-F238E27FC236}">
                <a16:creationId xmlns:a16="http://schemas.microsoft.com/office/drawing/2014/main" id="{8CFAA9B2-BB5C-4663-9FAC-A6D0908FFB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79" y="367267"/>
            <a:ext cx="884321" cy="108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1D0CEFD6-9391-4CAE-9209-860FE21B3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8729" y="612140"/>
            <a:ext cx="1744216" cy="64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3 Imagen" descr="URB-grade.jpg">
            <a:extLst>
              <a:ext uri="{FF2B5EF4-FFF2-40B4-BE49-F238E27FC236}">
                <a16:creationId xmlns:a16="http://schemas.microsoft.com/office/drawing/2014/main" id="{2A6EEFFA-92AA-4109-B881-AEB94540EB1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5683" y="521027"/>
            <a:ext cx="1440160" cy="8136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A621FB-B2E6-4E30-A348-3F232B1E90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28" y="962968"/>
            <a:ext cx="2989225" cy="1234239"/>
          </a:xfrm>
          <a:prstGeom prst="rect">
            <a:avLst/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id="{9117228E-3033-4640-8886-3033E4409190}"/>
              </a:ext>
            </a:extLst>
          </p:cNvPr>
          <p:cNvGrpSpPr/>
          <p:nvPr/>
        </p:nvGrpSpPr>
        <p:grpSpPr>
          <a:xfrm>
            <a:off x="4783667" y="2542974"/>
            <a:ext cx="3762744" cy="2162410"/>
            <a:chOff x="2690630" y="1490548"/>
            <a:chExt cx="3762744" cy="2162410"/>
          </a:xfrm>
        </p:grpSpPr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B711CD55-0541-4A35-8110-849819906B7F}"/>
                </a:ext>
              </a:extLst>
            </p:cNvPr>
            <p:cNvGrpSpPr/>
            <p:nvPr/>
          </p:nvGrpSpPr>
          <p:grpSpPr>
            <a:xfrm>
              <a:off x="2690630" y="1490550"/>
              <a:ext cx="3114689" cy="2162408"/>
              <a:chOff x="5057729" y="1057420"/>
              <a:chExt cx="3258706" cy="2450439"/>
            </a:xfrm>
          </p:grpSpPr>
          <p:grpSp>
            <p:nvGrpSpPr>
              <p:cNvPr id="71" name="Grupo 70">
                <a:extLst>
                  <a:ext uri="{FF2B5EF4-FFF2-40B4-BE49-F238E27FC236}">
                    <a16:creationId xmlns:a16="http://schemas.microsoft.com/office/drawing/2014/main" id="{55657E88-4CCA-4CBB-87EC-8FC679000E88}"/>
                  </a:ext>
                </a:extLst>
              </p:cNvPr>
              <p:cNvGrpSpPr/>
              <p:nvPr/>
            </p:nvGrpSpPr>
            <p:grpSpPr>
              <a:xfrm>
                <a:off x="5057729" y="1057420"/>
                <a:ext cx="3258706" cy="2450439"/>
                <a:chOff x="1043608" y="1275606"/>
                <a:chExt cx="4340720" cy="3746569"/>
              </a:xfrm>
            </p:grpSpPr>
            <p:pic>
              <p:nvPicPr>
                <p:cNvPr id="73" name="24 Imagen">
                  <a:extLst>
                    <a:ext uri="{FF2B5EF4-FFF2-40B4-BE49-F238E27FC236}">
                      <a16:creationId xmlns:a16="http://schemas.microsoft.com/office/drawing/2014/main" id="{2EC01BA7-203B-4FC1-B95B-6679C94263A0}"/>
                    </a:ext>
                  </a:extLst>
                </p:cNvPr>
                <p:cNvPicPr/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7704" y="3117454"/>
                  <a:ext cx="144016" cy="1008112"/>
                </a:xfrm>
                <a:prstGeom prst="rect">
                  <a:avLst/>
                </a:prstGeom>
                <a:extLst>
                  <a:ext uri="{FAA26D3D-D897-4be2-8F04-BA451C77F1D7}">
                    <ma14:placeholderFlag xmlns="" xmlns:ma14="http://schemas.microsoft.com/office/mac/drawingml/2011/main" xmlns:lc="http://schemas.openxmlformats.org/drawingml/2006/lockedCanvas"/>
                  </a:ext>
                </a:extLst>
              </p:spPr>
            </p:pic>
            <p:pic>
              <p:nvPicPr>
                <p:cNvPr id="74" name="24 Imagen">
                  <a:extLst>
                    <a:ext uri="{FF2B5EF4-FFF2-40B4-BE49-F238E27FC236}">
                      <a16:creationId xmlns:a16="http://schemas.microsoft.com/office/drawing/2014/main" id="{65ACDEA6-1C3E-467D-8DE9-48650CB62280}"/>
                    </a:ext>
                  </a:extLst>
                </p:cNvPr>
                <p:cNvPicPr/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5233" y="3219822"/>
                  <a:ext cx="98855" cy="589396"/>
                </a:xfrm>
                <a:prstGeom prst="rect">
                  <a:avLst/>
                </a:prstGeom>
                <a:extLst>
                  <a:ext uri="{FAA26D3D-D897-4be2-8F04-BA451C77F1D7}">
                    <ma14:placeholderFlag xmlns="" xmlns:ma14="http://schemas.microsoft.com/office/mac/drawingml/2011/main" xmlns:lc="http://schemas.openxmlformats.org/drawingml/2006/lockedCanvas"/>
                  </a:ext>
                </a:extLst>
              </p:spPr>
            </p:pic>
            <p:sp>
              <p:nvSpPr>
                <p:cNvPr id="75" name="Elipse 74">
                  <a:extLst>
                    <a:ext uri="{FF2B5EF4-FFF2-40B4-BE49-F238E27FC236}">
                      <a16:creationId xmlns:a16="http://schemas.microsoft.com/office/drawing/2014/main" id="{22E3F4AF-A204-4B4D-8864-FA3BFDF83114}"/>
                    </a:ext>
                  </a:extLst>
                </p:cNvPr>
                <p:cNvSpPr/>
                <p:nvPr/>
              </p:nvSpPr>
              <p:spPr>
                <a:xfrm>
                  <a:off x="1907704" y="3291830"/>
                  <a:ext cx="144016" cy="144016"/>
                </a:xfrm>
                <a:prstGeom prst="ellipse">
                  <a:avLst/>
                </a:prstGeom>
                <a:solidFill>
                  <a:srgbClr val="F2584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sp>
              <p:nvSpPr>
                <p:cNvPr id="76" name="Elipse 75">
                  <a:extLst>
                    <a:ext uri="{FF2B5EF4-FFF2-40B4-BE49-F238E27FC236}">
                      <a16:creationId xmlns:a16="http://schemas.microsoft.com/office/drawing/2014/main" id="{F54F6CD0-D629-4B99-B5A7-B9696D35FD0C}"/>
                    </a:ext>
                  </a:extLst>
                </p:cNvPr>
                <p:cNvSpPr/>
                <p:nvPr/>
              </p:nvSpPr>
              <p:spPr>
                <a:xfrm>
                  <a:off x="3707904" y="3075806"/>
                  <a:ext cx="144016" cy="144016"/>
                </a:xfrm>
                <a:prstGeom prst="ellipse">
                  <a:avLst/>
                </a:prstGeom>
                <a:solidFill>
                  <a:srgbClr val="F2584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sp>
              <p:nvSpPr>
                <p:cNvPr id="77" name="Elipse 76">
                  <a:extLst>
                    <a:ext uri="{FF2B5EF4-FFF2-40B4-BE49-F238E27FC236}">
                      <a16:creationId xmlns:a16="http://schemas.microsoft.com/office/drawing/2014/main" id="{5945F3C8-4196-4729-AE83-CAF261DB4761}"/>
                    </a:ext>
                  </a:extLst>
                </p:cNvPr>
                <p:cNvSpPr/>
                <p:nvPr/>
              </p:nvSpPr>
              <p:spPr>
                <a:xfrm>
                  <a:off x="5240312" y="3332310"/>
                  <a:ext cx="144016" cy="144016"/>
                </a:xfrm>
                <a:prstGeom prst="ellipse">
                  <a:avLst/>
                </a:prstGeom>
                <a:solidFill>
                  <a:srgbClr val="F2584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pic>
              <p:nvPicPr>
                <p:cNvPr id="78" name="Imagen 77" descr="Captura de pantalla 2014-02-13 a la(s) 22.30.31.png">
                  <a:extLst>
                    <a:ext uri="{FF2B5EF4-FFF2-40B4-BE49-F238E27FC236}">
                      <a16:creationId xmlns:a16="http://schemas.microsoft.com/office/drawing/2014/main" id="{B1371770-27E2-4DE8-8F8E-593FFCA9D0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904" y="3867894"/>
                  <a:ext cx="167208" cy="432047"/>
                </a:xfrm>
                <a:prstGeom prst="rect">
                  <a:avLst/>
                </a:prstGeom>
              </p:spPr>
            </p:pic>
            <p:grpSp>
              <p:nvGrpSpPr>
                <p:cNvPr id="79" name="Agrupar 196">
                  <a:extLst>
                    <a:ext uri="{FF2B5EF4-FFF2-40B4-BE49-F238E27FC236}">
                      <a16:creationId xmlns:a16="http://schemas.microsoft.com/office/drawing/2014/main" id="{7D8B08D9-E7D7-44B1-BE88-C06A54C64726}"/>
                    </a:ext>
                  </a:extLst>
                </p:cNvPr>
                <p:cNvGrpSpPr/>
                <p:nvPr/>
              </p:nvGrpSpPr>
              <p:grpSpPr>
                <a:xfrm>
                  <a:off x="1043608" y="1275606"/>
                  <a:ext cx="4104456" cy="3600400"/>
                  <a:chOff x="1043608" y="1275606"/>
                  <a:chExt cx="4104456" cy="3600400"/>
                </a:xfrm>
              </p:grpSpPr>
              <p:cxnSp>
                <p:nvCxnSpPr>
                  <p:cNvPr id="101" name="Conector recto 100">
                    <a:extLst>
                      <a:ext uri="{FF2B5EF4-FFF2-40B4-BE49-F238E27FC236}">
                        <a16:creationId xmlns:a16="http://schemas.microsoft.com/office/drawing/2014/main" id="{F972DB41-8852-4CE7-B2B7-1A9C0C7C067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331640" y="3314306"/>
                    <a:ext cx="3523468" cy="105764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ector recto 101">
                    <a:extLst>
                      <a:ext uri="{FF2B5EF4-FFF2-40B4-BE49-F238E27FC236}">
                        <a16:creationId xmlns:a16="http://schemas.microsoft.com/office/drawing/2014/main" id="{D7EC5873-FB1D-44B8-A24B-D57ABAEFBB8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259632" y="3219822"/>
                    <a:ext cx="3600400" cy="93610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ector recto 102">
                    <a:extLst>
                      <a:ext uri="{FF2B5EF4-FFF2-40B4-BE49-F238E27FC236}">
                        <a16:creationId xmlns:a16="http://schemas.microsoft.com/office/drawing/2014/main" id="{D050AA9D-2744-4543-87E5-5C2D966951A6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71800" y="1491630"/>
                    <a:ext cx="3803" cy="2278077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ector recto 103">
                    <a:extLst>
                      <a:ext uri="{FF2B5EF4-FFF2-40B4-BE49-F238E27FC236}">
                        <a16:creationId xmlns:a16="http://schemas.microsoft.com/office/drawing/2014/main" id="{5DBAE7B5-4236-4B55-A87A-EA04A599A8E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259632" y="1275606"/>
                    <a:ext cx="1008112" cy="7200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Conector recto 104">
                    <a:extLst>
                      <a:ext uri="{FF2B5EF4-FFF2-40B4-BE49-F238E27FC236}">
                        <a16:creationId xmlns:a16="http://schemas.microsoft.com/office/drawing/2014/main" id="{83E74F8F-F548-4AA2-BA30-27B5D778C5E6}"/>
                      </a:ext>
                    </a:extLst>
                  </p:cNvPr>
                  <p:cNvCxnSpPr/>
                  <p:nvPr/>
                </p:nvCxnSpPr>
                <p:spPr>
                  <a:xfrm>
                    <a:off x="2267744" y="1275606"/>
                    <a:ext cx="0" cy="1584176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ector recto 105">
                    <a:extLst>
                      <a:ext uri="{FF2B5EF4-FFF2-40B4-BE49-F238E27FC236}">
                        <a16:creationId xmlns:a16="http://schemas.microsoft.com/office/drawing/2014/main" id="{3C1581E5-4A35-438A-BAEA-C10DEDEB0FA0}"/>
                      </a:ext>
                    </a:extLst>
                  </p:cNvPr>
                  <p:cNvCxnSpPr/>
                  <p:nvPr/>
                </p:nvCxnSpPr>
                <p:spPr>
                  <a:xfrm>
                    <a:off x="2267744" y="1275606"/>
                    <a:ext cx="504056" cy="21602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Conector recto 106">
                    <a:extLst>
                      <a:ext uri="{FF2B5EF4-FFF2-40B4-BE49-F238E27FC236}">
                        <a16:creationId xmlns:a16="http://schemas.microsoft.com/office/drawing/2014/main" id="{CB4E17EC-21EB-4C90-BC44-8F491B9AFEE1}"/>
                      </a:ext>
                    </a:extLst>
                  </p:cNvPr>
                  <p:cNvCxnSpPr/>
                  <p:nvPr/>
                </p:nvCxnSpPr>
                <p:spPr>
                  <a:xfrm>
                    <a:off x="1043608" y="1347614"/>
                    <a:ext cx="504056" cy="144016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ector recto 107">
                    <a:extLst>
                      <a:ext uri="{FF2B5EF4-FFF2-40B4-BE49-F238E27FC236}">
                        <a16:creationId xmlns:a16="http://schemas.microsoft.com/office/drawing/2014/main" id="{B40B8814-87C5-43F7-9433-1C2DE3EC59DA}"/>
                      </a:ext>
                    </a:extLst>
                  </p:cNvPr>
                  <p:cNvCxnSpPr/>
                  <p:nvPr/>
                </p:nvCxnSpPr>
                <p:spPr>
                  <a:xfrm>
                    <a:off x="1547664" y="1491630"/>
                    <a:ext cx="0" cy="25922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ector recto 108">
                    <a:extLst>
                      <a:ext uri="{FF2B5EF4-FFF2-40B4-BE49-F238E27FC236}">
                        <a16:creationId xmlns:a16="http://schemas.microsoft.com/office/drawing/2014/main" id="{025D9078-3307-4213-ABB3-E6174A377102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691680" y="1707654"/>
                    <a:ext cx="576064" cy="144016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ector recto 109">
                    <a:extLst>
                      <a:ext uri="{FF2B5EF4-FFF2-40B4-BE49-F238E27FC236}">
                        <a16:creationId xmlns:a16="http://schemas.microsoft.com/office/drawing/2014/main" id="{BC46F557-2F6A-499D-AC3B-BA5581B99537}"/>
                      </a:ext>
                    </a:extLst>
                  </p:cNvPr>
                  <p:cNvCxnSpPr/>
                  <p:nvPr/>
                </p:nvCxnSpPr>
                <p:spPr>
                  <a:xfrm>
                    <a:off x="1691680" y="1707654"/>
                    <a:ext cx="1165" cy="233529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ector recto 110">
                    <a:extLst>
                      <a:ext uri="{FF2B5EF4-FFF2-40B4-BE49-F238E27FC236}">
                        <a16:creationId xmlns:a16="http://schemas.microsoft.com/office/drawing/2014/main" id="{796366BD-629B-4D83-B621-BF63601C768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47664" y="1707654"/>
                    <a:ext cx="14401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recto 111">
                    <a:extLst>
                      <a:ext uri="{FF2B5EF4-FFF2-40B4-BE49-F238E27FC236}">
                        <a16:creationId xmlns:a16="http://schemas.microsoft.com/office/drawing/2014/main" id="{BD976BA5-AA9F-4989-BEAF-D0CA23B6AE3C}"/>
                      </a:ext>
                    </a:extLst>
                  </p:cNvPr>
                  <p:cNvCxnSpPr/>
                  <p:nvPr/>
                </p:nvCxnSpPr>
                <p:spPr>
                  <a:xfrm>
                    <a:off x="2771800" y="2427734"/>
                    <a:ext cx="504056" cy="144016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cto 112">
                    <a:extLst>
                      <a:ext uri="{FF2B5EF4-FFF2-40B4-BE49-F238E27FC236}">
                        <a16:creationId xmlns:a16="http://schemas.microsoft.com/office/drawing/2014/main" id="{073568D7-A280-4CA9-8403-606EE6440C3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71800" y="2067694"/>
                    <a:ext cx="1224136" cy="144016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ector recto 113">
                    <a:extLst>
                      <a:ext uri="{FF2B5EF4-FFF2-40B4-BE49-F238E27FC236}">
                        <a16:creationId xmlns:a16="http://schemas.microsoft.com/office/drawing/2014/main" id="{10AE99A1-A219-4136-9ADE-87C6BDDFDF3C}"/>
                      </a:ext>
                    </a:extLst>
                  </p:cNvPr>
                  <p:cNvCxnSpPr/>
                  <p:nvPr/>
                </p:nvCxnSpPr>
                <p:spPr>
                  <a:xfrm>
                    <a:off x="3995936" y="2067694"/>
                    <a:ext cx="0" cy="1368152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Conector recto 114">
                    <a:extLst>
                      <a:ext uri="{FF2B5EF4-FFF2-40B4-BE49-F238E27FC236}">
                        <a16:creationId xmlns:a16="http://schemas.microsoft.com/office/drawing/2014/main" id="{D53922BE-43AD-4389-9F35-7EB5039FBD84}"/>
                      </a:ext>
                    </a:extLst>
                  </p:cNvPr>
                  <p:cNvCxnSpPr/>
                  <p:nvPr/>
                </p:nvCxnSpPr>
                <p:spPr>
                  <a:xfrm>
                    <a:off x="3995936" y="2067694"/>
                    <a:ext cx="504056" cy="21602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Conector recto 115">
                    <a:extLst>
                      <a:ext uri="{FF2B5EF4-FFF2-40B4-BE49-F238E27FC236}">
                        <a16:creationId xmlns:a16="http://schemas.microsoft.com/office/drawing/2014/main" id="{66B4AE9D-6936-4618-AEA7-9ABA3C004E2B}"/>
                      </a:ext>
                    </a:extLst>
                  </p:cNvPr>
                  <p:cNvCxnSpPr/>
                  <p:nvPr/>
                </p:nvCxnSpPr>
                <p:spPr>
                  <a:xfrm>
                    <a:off x="4499992" y="2283718"/>
                    <a:ext cx="0" cy="1008112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Conector recto 116">
                    <a:extLst>
                      <a:ext uri="{FF2B5EF4-FFF2-40B4-BE49-F238E27FC236}">
                        <a16:creationId xmlns:a16="http://schemas.microsoft.com/office/drawing/2014/main" id="{72924A64-B07C-499E-A8C9-C9EC515F6A8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72000" y="2494682"/>
                    <a:ext cx="0" cy="79208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Conector recto 117">
                    <a:extLst>
                      <a:ext uri="{FF2B5EF4-FFF2-40B4-BE49-F238E27FC236}">
                        <a16:creationId xmlns:a16="http://schemas.microsoft.com/office/drawing/2014/main" id="{F4E0D25E-5D23-4773-B65E-C1B224A2FE0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788024" y="2571750"/>
                    <a:ext cx="0" cy="648072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Conector recto 118">
                    <a:extLst>
                      <a:ext uri="{FF2B5EF4-FFF2-40B4-BE49-F238E27FC236}">
                        <a16:creationId xmlns:a16="http://schemas.microsoft.com/office/drawing/2014/main" id="{F4832D9E-5503-49B4-997C-BA585A943A61}"/>
                      </a:ext>
                    </a:extLst>
                  </p:cNvPr>
                  <p:cNvCxnSpPr/>
                  <p:nvPr/>
                </p:nvCxnSpPr>
                <p:spPr>
                  <a:xfrm>
                    <a:off x="3275856" y="2571750"/>
                    <a:ext cx="5710" cy="1056277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Conector recto 119">
                    <a:extLst>
                      <a:ext uri="{FF2B5EF4-FFF2-40B4-BE49-F238E27FC236}">
                        <a16:creationId xmlns:a16="http://schemas.microsoft.com/office/drawing/2014/main" id="{44188327-9681-45C2-B8D0-C4C8F11B535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281566" y="2931790"/>
                    <a:ext cx="210314" cy="3016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ector recto 120">
                    <a:extLst>
                      <a:ext uri="{FF2B5EF4-FFF2-40B4-BE49-F238E27FC236}">
                        <a16:creationId xmlns:a16="http://schemas.microsoft.com/office/drawing/2014/main" id="{FFCB0296-5F8B-4158-9BA5-3B52D0D2621B}"/>
                      </a:ext>
                    </a:extLst>
                  </p:cNvPr>
                  <p:cNvCxnSpPr/>
                  <p:nvPr/>
                </p:nvCxnSpPr>
                <p:spPr>
                  <a:xfrm>
                    <a:off x="3491880" y="2931790"/>
                    <a:ext cx="504056" cy="7200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Conector recto 121">
                    <a:extLst>
                      <a:ext uri="{FF2B5EF4-FFF2-40B4-BE49-F238E27FC236}">
                        <a16:creationId xmlns:a16="http://schemas.microsoft.com/office/drawing/2014/main" id="{684D8080-7A7A-45BD-9893-EA0F4F423EB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572000" y="2499742"/>
                    <a:ext cx="216024" cy="72008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Conector recto 122">
                    <a:extLst>
                      <a:ext uri="{FF2B5EF4-FFF2-40B4-BE49-F238E27FC236}">
                        <a16:creationId xmlns:a16="http://schemas.microsoft.com/office/drawing/2014/main" id="{9B45F2B9-380B-4F3C-9570-0CB16486FCC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499992" y="2499742"/>
                    <a:ext cx="72008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Conector recto 123">
                    <a:extLst>
                      <a:ext uri="{FF2B5EF4-FFF2-40B4-BE49-F238E27FC236}">
                        <a16:creationId xmlns:a16="http://schemas.microsoft.com/office/drawing/2014/main" id="{2DFF7C85-75A7-4C45-A4F2-7A9204AF5105}"/>
                      </a:ext>
                    </a:extLst>
                  </p:cNvPr>
                  <p:cNvCxnSpPr/>
                  <p:nvPr/>
                </p:nvCxnSpPr>
                <p:spPr>
                  <a:xfrm>
                    <a:off x="3491880" y="2931790"/>
                    <a:ext cx="0" cy="648072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Conector recto 124">
                    <a:extLst>
                      <a:ext uri="{FF2B5EF4-FFF2-40B4-BE49-F238E27FC236}">
                        <a16:creationId xmlns:a16="http://schemas.microsoft.com/office/drawing/2014/main" id="{4A4AE653-D1EE-439A-8DC4-42A0A73F4E6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275856" y="3795886"/>
                    <a:ext cx="1872208" cy="108012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0" name="Conector recto 79">
                  <a:extLst>
                    <a:ext uri="{FF2B5EF4-FFF2-40B4-BE49-F238E27FC236}">
                      <a16:creationId xmlns:a16="http://schemas.microsoft.com/office/drawing/2014/main" id="{497EE1E5-D6C6-455C-AEE7-BAF7F4A6BCEF}"/>
                    </a:ext>
                  </a:extLst>
                </p:cNvPr>
                <p:cNvCxnSpPr/>
                <p:nvPr/>
              </p:nvCxnSpPr>
              <p:spPr>
                <a:xfrm>
                  <a:off x="3796260" y="4238054"/>
                  <a:ext cx="0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Elipse 80">
                  <a:extLst>
                    <a:ext uri="{FF2B5EF4-FFF2-40B4-BE49-F238E27FC236}">
                      <a16:creationId xmlns:a16="http://schemas.microsoft.com/office/drawing/2014/main" id="{6A4D16EF-28B1-47AF-8EEF-E541096E0DB4}"/>
                    </a:ext>
                  </a:extLst>
                </p:cNvPr>
                <p:cNvSpPr/>
                <p:nvPr/>
              </p:nvSpPr>
              <p:spPr>
                <a:xfrm>
                  <a:off x="3718024" y="3723878"/>
                  <a:ext cx="144016" cy="144016"/>
                </a:xfrm>
                <a:prstGeom prst="ellipse">
                  <a:avLst/>
                </a:prstGeom>
                <a:solidFill>
                  <a:srgbClr val="F2584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cxnSp>
              <p:nvCxnSpPr>
                <p:cNvPr id="82" name="AutoShape 10">
                  <a:extLst>
                    <a:ext uri="{FF2B5EF4-FFF2-40B4-BE49-F238E27FC236}">
                      <a16:creationId xmlns:a16="http://schemas.microsoft.com/office/drawing/2014/main" id="{2FF4BF62-865D-47E0-8D3E-29387EF6EDF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04802" y="3440807"/>
                  <a:ext cx="1531094" cy="355079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83" name="AutoShape 10">
                  <a:extLst>
                    <a:ext uri="{FF2B5EF4-FFF2-40B4-BE49-F238E27FC236}">
                      <a16:creationId xmlns:a16="http://schemas.microsoft.com/office/drawing/2014/main" id="{B8F4E4E0-D69F-4FC0-90C5-09138580F3F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109862" y="3147814"/>
                  <a:ext cx="1526034" cy="186732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84" name="AutoShape 10">
                  <a:extLst>
                    <a:ext uri="{FF2B5EF4-FFF2-40B4-BE49-F238E27FC236}">
                      <a16:creationId xmlns:a16="http://schemas.microsoft.com/office/drawing/2014/main" id="{8E80C033-26E3-49BB-853F-C11CD3A6A59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3923928" y="3040386"/>
                  <a:ext cx="648072" cy="72008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85" name="AutoShape 10">
                  <a:extLst>
                    <a:ext uri="{FF2B5EF4-FFF2-40B4-BE49-F238E27FC236}">
                      <a16:creationId xmlns:a16="http://schemas.microsoft.com/office/drawing/2014/main" id="{2A2AFD6A-A3E8-4C05-811E-5F48C98D2A9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923928" y="3435846"/>
                  <a:ext cx="1296144" cy="36004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86" name="AutoShape 10">
                  <a:extLst>
                    <a:ext uri="{FF2B5EF4-FFF2-40B4-BE49-F238E27FC236}">
                      <a16:creationId xmlns:a16="http://schemas.microsoft.com/office/drawing/2014/main" id="{734B5DD7-D335-4E2D-9CFC-7120E877C17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779912" y="3291830"/>
                  <a:ext cx="4684" cy="396917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87" name="AutoShape 10">
                  <a:extLst>
                    <a:ext uri="{FF2B5EF4-FFF2-40B4-BE49-F238E27FC236}">
                      <a16:creationId xmlns:a16="http://schemas.microsoft.com/office/drawing/2014/main" id="{96B6D62C-3531-43CF-8100-BBF079A4CBF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788024" y="3075806"/>
                  <a:ext cx="432048" cy="288032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88" name="AutoShape 10">
                  <a:extLst>
                    <a:ext uri="{FF2B5EF4-FFF2-40B4-BE49-F238E27FC236}">
                      <a16:creationId xmlns:a16="http://schemas.microsoft.com/office/drawing/2014/main" id="{CF783227-2771-488E-AA62-C437B7B2C1D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851920" y="3075806"/>
                  <a:ext cx="792088" cy="648072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pic>
              <p:nvPicPr>
                <p:cNvPr id="89" name="detail-icon-img" descr="hand, man, mens room, person, user icon">
                  <a:extLst>
                    <a:ext uri="{FF2B5EF4-FFF2-40B4-BE49-F238E27FC236}">
                      <a16:creationId xmlns:a16="http://schemas.microsoft.com/office/drawing/2014/main" id="{135F47F5-BEED-4DF9-A01D-D4650FAEEB9B}"/>
                    </a:ext>
                  </a:extLst>
                </p:cNvPr>
                <p:cNvPicPr/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923928" y="4299942"/>
                  <a:ext cx="432048" cy="432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0" name="Imagen 89" descr="black_car_icon.png">
                  <a:extLst>
                    <a:ext uri="{FF2B5EF4-FFF2-40B4-BE49-F238E27FC236}">
                      <a16:creationId xmlns:a16="http://schemas.microsoft.com/office/drawing/2014/main" id="{F03D008E-C267-4309-96FE-F267AF37FF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1495" y="4083918"/>
                  <a:ext cx="938257" cy="938257"/>
                </a:xfrm>
                <a:prstGeom prst="rect">
                  <a:avLst/>
                </a:prstGeom>
              </p:spPr>
            </p:pic>
            <p:sp>
              <p:nvSpPr>
                <p:cNvPr id="91" name="Triángulo isósceles 90">
                  <a:extLst>
                    <a:ext uri="{FF2B5EF4-FFF2-40B4-BE49-F238E27FC236}">
                      <a16:creationId xmlns:a16="http://schemas.microsoft.com/office/drawing/2014/main" id="{8812A7EF-DF34-4C97-A632-908A52F16B67}"/>
                    </a:ext>
                  </a:extLst>
                </p:cNvPr>
                <p:cNvSpPr/>
                <p:nvPr/>
              </p:nvSpPr>
              <p:spPr>
                <a:xfrm rot="21250345">
                  <a:off x="1683685" y="3477405"/>
                  <a:ext cx="360040" cy="780874"/>
                </a:xfrm>
                <a:prstGeom prst="triangle">
                  <a:avLst>
                    <a:gd name="adj" fmla="val 85947"/>
                  </a:avLst>
                </a:prstGeom>
                <a:pattFill prst="ltHorz">
                  <a:fgClr>
                    <a:prstClr val="black"/>
                  </a:fgClr>
                  <a:bgClr>
                    <a:prstClr val="white"/>
                  </a:bgClr>
                </a:patt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sp>
              <p:nvSpPr>
                <p:cNvPr id="92" name="Triángulo isósceles 91">
                  <a:extLst>
                    <a:ext uri="{FF2B5EF4-FFF2-40B4-BE49-F238E27FC236}">
                      <a16:creationId xmlns:a16="http://schemas.microsoft.com/office/drawing/2014/main" id="{271E37F5-9768-42F5-A5CD-B4F2EE5B8480}"/>
                    </a:ext>
                  </a:extLst>
                </p:cNvPr>
                <p:cNvSpPr/>
                <p:nvPr/>
              </p:nvSpPr>
              <p:spPr>
                <a:xfrm rot="20713990">
                  <a:off x="3950123" y="3821342"/>
                  <a:ext cx="216024" cy="432048"/>
                </a:xfrm>
                <a:prstGeom prst="triangle">
                  <a:avLst>
                    <a:gd name="adj" fmla="val 0"/>
                  </a:avLst>
                </a:prstGeom>
                <a:pattFill prst="ltHorz">
                  <a:fgClr>
                    <a:prstClr val="black"/>
                  </a:fgClr>
                  <a:bgClr>
                    <a:prstClr val="white"/>
                  </a:bgClr>
                </a:patt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pic>
              <p:nvPicPr>
                <p:cNvPr id="93" name="Imagen 92" descr="Captura de pantalla 2014-02-13 a la(s) 23.36.33.png">
                  <a:extLst>
                    <a:ext uri="{FF2B5EF4-FFF2-40B4-BE49-F238E27FC236}">
                      <a16:creationId xmlns:a16="http://schemas.microsoft.com/office/drawing/2014/main" id="{A5CA1C2D-D9AE-484E-B3B8-A46BF130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6016" y="3867894"/>
                  <a:ext cx="358788" cy="306166"/>
                </a:xfrm>
                <a:prstGeom prst="rect">
                  <a:avLst/>
                </a:prstGeom>
              </p:spPr>
            </p:pic>
            <p:pic>
              <p:nvPicPr>
                <p:cNvPr id="94" name="detail-icon-img" descr="hand, man, mens room, person, user icon">
                  <a:extLst>
                    <a:ext uri="{FF2B5EF4-FFF2-40B4-BE49-F238E27FC236}">
                      <a16:creationId xmlns:a16="http://schemas.microsoft.com/office/drawing/2014/main" id="{650094A0-D39C-4267-B112-0A138B7611BF}"/>
                    </a:ext>
                  </a:extLst>
                </p:cNvPr>
                <p:cNvPicPr/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267744" y="3723878"/>
                  <a:ext cx="288032" cy="288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5" name="detail-icon-img" descr="hand, man, mens room, person, user icon">
                  <a:extLst>
                    <a:ext uri="{FF2B5EF4-FFF2-40B4-BE49-F238E27FC236}">
                      <a16:creationId xmlns:a16="http://schemas.microsoft.com/office/drawing/2014/main" id="{1D932A4A-6964-401F-90CE-877C537D90FD}"/>
                    </a:ext>
                  </a:extLst>
                </p:cNvPr>
                <p:cNvPicPr/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995936" y="3291830"/>
                  <a:ext cx="204969" cy="1957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6" name="Elipse 95">
                  <a:extLst>
                    <a:ext uri="{FF2B5EF4-FFF2-40B4-BE49-F238E27FC236}">
                      <a16:creationId xmlns:a16="http://schemas.microsoft.com/office/drawing/2014/main" id="{124E1A3B-53AB-4DE0-8624-123EC34F39E5}"/>
                    </a:ext>
                  </a:extLst>
                </p:cNvPr>
                <p:cNvSpPr/>
                <p:nvPr/>
              </p:nvSpPr>
              <p:spPr>
                <a:xfrm>
                  <a:off x="4823444" y="3723878"/>
                  <a:ext cx="144016" cy="14401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cxnSp>
              <p:nvCxnSpPr>
                <p:cNvPr id="97" name="AutoShape 10">
                  <a:extLst>
                    <a:ext uri="{FF2B5EF4-FFF2-40B4-BE49-F238E27FC236}">
                      <a16:creationId xmlns:a16="http://schemas.microsoft.com/office/drawing/2014/main" id="{27397500-2C3A-46F5-BDEA-9B67ED4BD6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004048" y="3507854"/>
                  <a:ext cx="216024" cy="216024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sp>
              <p:nvSpPr>
                <p:cNvPr id="98" name="Paralelogramo 97">
                  <a:extLst>
                    <a:ext uri="{FF2B5EF4-FFF2-40B4-BE49-F238E27FC236}">
                      <a16:creationId xmlns:a16="http://schemas.microsoft.com/office/drawing/2014/main" id="{69042D12-F9B1-4B67-B9F8-A6871D6F13FC}"/>
                    </a:ext>
                  </a:extLst>
                </p:cNvPr>
                <p:cNvSpPr/>
                <p:nvPr/>
              </p:nvSpPr>
              <p:spPr>
                <a:xfrm rot="20589334" flipV="1">
                  <a:off x="2709423" y="3874854"/>
                  <a:ext cx="700818" cy="170238"/>
                </a:xfrm>
                <a:prstGeom prst="parallelogram">
                  <a:avLst>
                    <a:gd name="adj" fmla="val 126988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sp>
              <p:nvSpPr>
                <p:cNvPr id="99" name="Elipse 98">
                  <a:extLst>
                    <a:ext uri="{FF2B5EF4-FFF2-40B4-BE49-F238E27FC236}">
                      <a16:creationId xmlns:a16="http://schemas.microsoft.com/office/drawing/2014/main" id="{6715F645-9A07-4ADC-A029-E0B33E9B26EF}"/>
                    </a:ext>
                  </a:extLst>
                </p:cNvPr>
                <p:cNvSpPr/>
                <p:nvPr/>
              </p:nvSpPr>
              <p:spPr>
                <a:xfrm>
                  <a:off x="2987824" y="3867894"/>
                  <a:ext cx="144016" cy="14401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cxnSp>
              <p:nvCxnSpPr>
                <p:cNvPr id="100" name="AutoShape 10">
                  <a:extLst>
                    <a:ext uri="{FF2B5EF4-FFF2-40B4-BE49-F238E27FC236}">
                      <a16:creationId xmlns:a16="http://schemas.microsoft.com/office/drawing/2014/main" id="{07E5A275-C996-49EE-808E-E5DC6C17DDC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123728" y="3507854"/>
                  <a:ext cx="795673" cy="357994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 type="triangle" w="med" len="med"/>
                  <a:tailEnd type="triangle" w="med" len="med"/>
                </a:ln>
              </p:spPr>
            </p:cxnSp>
          </p:grpSp>
          <p:sp>
            <p:nvSpPr>
              <p:cNvPr id="72" name="Elipse 71">
                <a:extLst>
                  <a:ext uri="{FF2B5EF4-FFF2-40B4-BE49-F238E27FC236}">
                    <a16:creationId xmlns:a16="http://schemas.microsoft.com/office/drawing/2014/main" id="{63632D13-119D-4BAE-B3A0-E468E2A134E8}"/>
                  </a:ext>
                </a:extLst>
              </p:cNvPr>
              <p:cNvSpPr/>
              <p:nvPr/>
            </p:nvSpPr>
            <p:spPr>
              <a:xfrm>
                <a:off x="7735509" y="2098752"/>
                <a:ext cx="144016" cy="14401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</p:grpSp>
        <p:sp>
          <p:nvSpPr>
            <p:cNvPr id="68" name="AutoShape 7">
              <a:extLst>
                <a:ext uri="{FF2B5EF4-FFF2-40B4-BE49-F238E27FC236}">
                  <a16:creationId xmlns:a16="http://schemas.microsoft.com/office/drawing/2014/main" id="{04E4ECDD-6885-4A02-9D0C-2707959E13F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5445262" y="1490548"/>
              <a:ext cx="1008112" cy="5760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900" b="1" dirty="0">
                  <a:solidFill>
                    <a:srgbClr val="1F497D"/>
                  </a:solidFill>
                  <a:latin typeface="Calibri" pitchFamily="34" charset="0"/>
                  <a:cs typeface="Arial" pitchFamily="34" charset="0"/>
                </a:rPr>
                <a:t>INTERNET</a:t>
              </a:r>
              <a:endParaRPr lang="es-ES" sz="900" dirty="0"/>
            </a:p>
          </p:txBody>
        </p:sp>
        <p:cxnSp>
          <p:nvCxnSpPr>
            <p:cNvPr id="70" name="AutoShape 10">
              <a:extLst>
                <a:ext uri="{FF2B5EF4-FFF2-40B4-BE49-F238E27FC236}">
                  <a16:creationId xmlns:a16="http://schemas.microsoft.com/office/drawing/2014/main" id="{BA3DA2BD-4487-4953-AD62-23F5DF9334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373254" y="2066612"/>
              <a:ext cx="216024" cy="36004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0825657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2E4DB-6C83-415F-B57B-50734BDA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11510"/>
            <a:ext cx="8424936" cy="504056"/>
          </a:xfrm>
        </p:spPr>
        <p:txBody>
          <a:bodyPr/>
          <a:lstStyle/>
          <a:p>
            <a:r>
              <a:rPr lang="es-ES" dirty="0"/>
              <a:t>OPORTUNIDADES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5D34F800-1E98-41EB-8525-73ECE48D2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5"/>
            <a:ext cx="4206312" cy="39958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1800" b="1" dirty="0"/>
              <a:t>BIM (BUILDING INFORMATION MODELING) </a:t>
            </a:r>
            <a:endParaRPr lang="es-ES" b="1" dirty="0"/>
          </a:p>
          <a:p>
            <a:r>
              <a:rPr lang="es-ES" sz="1700" dirty="0"/>
              <a:t>Información referente a un edificio/infraestructura</a:t>
            </a:r>
          </a:p>
          <a:p>
            <a:r>
              <a:rPr lang="es-ES" sz="1800" dirty="0"/>
              <a:t>Modelo 3D: Geometría, geografía y relaciones espaciales</a:t>
            </a:r>
          </a:p>
          <a:p>
            <a:r>
              <a:rPr lang="es-ES" sz="1800" dirty="0"/>
              <a:t>Propiedades de sus componentes (puertas, ventanas, columnas…)</a:t>
            </a:r>
          </a:p>
          <a:p>
            <a:r>
              <a:rPr lang="es-ES" sz="1800" dirty="0"/>
              <a:t>Integrable con: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/>
              <a:t>Motores semánticos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/>
              <a:t>Dispositivos de monitorización (</a:t>
            </a:r>
            <a:r>
              <a:rPr lang="es-ES" sz="1800" dirty="0" err="1"/>
              <a:t>IoT</a:t>
            </a:r>
            <a:r>
              <a:rPr lang="es-ES" sz="18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/>
              <a:t>Simulación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u="sng" dirty="0"/>
              <a:t>Control-predictivo (MPC)</a:t>
            </a:r>
            <a:r>
              <a:rPr lang="es-ES" sz="1800" dirty="0"/>
              <a:t>: Con monitorización en tiempo real y simulación se puede ‘predecir’ que va a suceder en la infraestructura, y actuar en consecuencia.</a:t>
            </a:r>
          </a:p>
          <a:p>
            <a:pPr marL="0" indent="0" algn="ctr">
              <a:buNone/>
            </a:pPr>
            <a:r>
              <a:rPr lang="es-ES" sz="1800" dirty="0">
                <a:solidFill>
                  <a:schemeClr val="tx2"/>
                </a:solidFill>
              </a:rPr>
              <a:t>Detección de fallos</a:t>
            </a:r>
          </a:p>
          <a:p>
            <a:pPr marL="0" indent="0" algn="ctr">
              <a:buNone/>
            </a:pPr>
            <a:r>
              <a:rPr lang="es-ES" sz="1800" dirty="0">
                <a:solidFill>
                  <a:schemeClr val="tx2"/>
                </a:solidFill>
              </a:rPr>
              <a:t>Gestión energética y confort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D45512C-0E3A-4C25-A5B7-1E5928D7C1FE}"/>
              </a:ext>
            </a:extLst>
          </p:cNvPr>
          <p:cNvSpPr txBox="1">
            <a:spLocks/>
          </p:cNvSpPr>
          <p:nvPr/>
        </p:nvSpPr>
        <p:spPr>
          <a:xfrm>
            <a:off x="502180" y="1801090"/>
            <a:ext cx="3837709" cy="311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5" indent="-268288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5475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268288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185738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0" name="Marcador de contenido 8">
            <a:extLst>
              <a:ext uri="{FF2B5EF4-FFF2-40B4-BE49-F238E27FC236}">
                <a16:creationId xmlns:a16="http://schemas.microsoft.com/office/drawing/2014/main" id="{8E360D3B-ABAB-4C7C-8264-9091C73EAAC1}"/>
              </a:ext>
            </a:extLst>
          </p:cNvPr>
          <p:cNvSpPr txBox="1">
            <a:spLocks/>
          </p:cNvSpPr>
          <p:nvPr/>
        </p:nvSpPr>
        <p:spPr>
          <a:xfrm>
            <a:off x="538571" y="767157"/>
            <a:ext cx="5328829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5" indent="-268288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5475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268288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185738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8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9EE584-3DC3-4D63-A5BA-D632B1B81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29" y="1073499"/>
            <a:ext cx="3933825" cy="14192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F5300B-FB47-48A5-BB23-143452F82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783" y="961860"/>
            <a:ext cx="1043871" cy="734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62B7F8-65AB-414A-A775-BF9A527EB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281" y="2068962"/>
            <a:ext cx="1635690" cy="11633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F6CDFB-5CEF-431F-828D-F40FECEB2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033" y="3004803"/>
            <a:ext cx="3356093" cy="159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1131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2E4DB-6C83-415F-B57B-50734BDA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OPORTUNIDADES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9C8C60-38CD-4083-8229-A60D7A77C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75826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 err="1"/>
              <a:t>IoT</a:t>
            </a:r>
            <a:r>
              <a:rPr lang="es-ES" b="1" dirty="0"/>
              <a:t> y IA Edge </a:t>
            </a:r>
          </a:p>
          <a:p>
            <a:r>
              <a:rPr lang="es-ES" dirty="0"/>
              <a:t>Sistemas más compactos, baratos y potentes:</a:t>
            </a:r>
          </a:p>
          <a:p>
            <a:pPr lvl="1"/>
            <a:r>
              <a:rPr lang="es-ES" dirty="0"/>
              <a:t>Mayor poder de computación </a:t>
            </a:r>
          </a:p>
          <a:p>
            <a:pPr lvl="1"/>
            <a:r>
              <a:rPr lang="es-ES" dirty="0"/>
              <a:t>Menor coste de despliegue</a:t>
            </a:r>
          </a:p>
          <a:p>
            <a:r>
              <a:rPr lang="es-ES" dirty="0"/>
              <a:t>Sensores e inteligencia en dispositivos embebidos (estáticos o móviles </a:t>
            </a:r>
            <a:r>
              <a:rPr lang="es-ES" dirty="0" err="1"/>
              <a:t>e.g</a:t>
            </a:r>
            <a:r>
              <a:rPr lang="es-ES" dirty="0"/>
              <a:t>. </a:t>
            </a:r>
            <a:r>
              <a:rPr lang="es-ES" dirty="0" err="1"/>
              <a:t>UAVs</a:t>
            </a:r>
            <a:r>
              <a:rPr lang="es-ES" dirty="0"/>
              <a:t>)</a:t>
            </a:r>
          </a:p>
          <a:p>
            <a:r>
              <a:rPr lang="es-ES" dirty="0"/>
              <a:t>Menores tiempos de respuesta y mayor cantidad de datos en comunicaciones [</a:t>
            </a:r>
            <a:r>
              <a:rPr lang="es-ES" sz="1800" dirty="0"/>
              <a:t>5G]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B740C2-0282-450B-8320-CD39BAD51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1287234"/>
            <a:ext cx="3238500" cy="28860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07BBEB7-3BC8-4558-8B6B-60B4ABAF8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267" y="1610361"/>
            <a:ext cx="2948579" cy="22398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4965B2-1CFB-46DC-9BFA-E9DCCFB2C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267" y="1411060"/>
            <a:ext cx="30861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916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ontraport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00694" y="1977684"/>
            <a:ext cx="3286148" cy="9429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>
                <a:solidFill>
                  <a:schemeClr val="bg1"/>
                </a:solidFill>
              </a:rPr>
              <a:t>Gracias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508104" y="3057805"/>
            <a:ext cx="3131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Álvaro García Martínez</a:t>
            </a:r>
          </a:p>
          <a:p>
            <a:r>
              <a:rPr lang="es-ES" dirty="0">
                <a:solidFill>
                  <a:schemeClr val="bg1"/>
                </a:solidFill>
                <a:hlinkClick r:id="rId4"/>
              </a:rPr>
              <a:t>alvaro.garcia@tekniker.es</a:t>
            </a:r>
            <a:r>
              <a:rPr lang="es-ES" dirty="0">
                <a:solidFill>
                  <a:schemeClr val="bg1"/>
                </a:solidFill>
              </a:rPr>
              <a:t>  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POLO TECNOLÓGICO DE EIBAR </a:t>
            </a:r>
          </a:p>
          <a:p>
            <a:r>
              <a:rPr lang="es-ES" dirty="0">
                <a:solidFill>
                  <a:schemeClr val="bg1"/>
                </a:solidFill>
              </a:rPr>
              <a:t>C/ Iñaki Goenaga,5 </a:t>
            </a:r>
          </a:p>
          <a:p>
            <a:r>
              <a:rPr lang="es-ES" dirty="0">
                <a:solidFill>
                  <a:schemeClr val="bg1"/>
                </a:solidFill>
              </a:rPr>
              <a:t>20600 </a:t>
            </a:r>
            <a:r>
              <a:rPr lang="es-ES" dirty="0" err="1">
                <a:solidFill>
                  <a:schemeClr val="bg1"/>
                </a:solidFill>
              </a:rPr>
              <a:t>Eibar</a:t>
            </a:r>
            <a:r>
              <a:rPr lang="es-ES" dirty="0">
                <a:solidFill>
                  <a:schemeClr val="bg1"/>
                </a:solidFill>
              </a:rPr>
              <a:t> – Gipuzkoa </a:t>
            </a:r>
          </a:p>
          <a:p>
            <a:r>
              <a:rPr lang="es-ES" dirty="0">
                <a:solidFill>
                  <a:schemeClr val="bg1"/>
                </a:solidFill>
                <a:hlinkClick r:id="rId5"/>
              </a:rPr>
              <a:t>www.tekniker.es</a:t>
            </a:r>
            <a:r>
              <a:rPr lang="es-E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EB107F9-8B6A-4557-A102-242C9F063739}"/>
              </a:ext>
            </a:extLst>
          </p:cNvPr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24927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16 Rectángulo">
            <a:extLst>
              <a:ext uri="{FF2B5EF4-FFF2-40B4-BE49-F238E27FC236}">
                <a16:creationId xmlns:a16="http://schemas.microsoft.com/office/drawing/2014/main" id="{5EA87CAE-8B66-416A-ADD1-182A583A260B}"/>
              </a:ext>
            </a:extLst>
          </p:cNvPr>
          <p:cNvSpPr/>
          <p:nvPr/>
        </p:nvSpPr>
        <p:spPr>
          <a:xfrm>
            <a:off x="0" y="336098"/>
            <a:ext cx="9144000" cy="48074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498850" algn="l"/>
              </a:tabLst>
            </a:pP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E80E187-F358-4E27-8C86-041553F97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38676"/>
            <a:ext cx="3708893" cy="1923679"/>
          </a:xfrm>
          <a:prstGeom prst="rect">
            <a:avLst/>
          </a:prstGeom>
        </p:spPr>
      </p:pic>
      <p:pic>
        <p:nvPicPr>
          <p:cNvPr id="6" name="38 Imagen" descr="Fabricacion_Avanzada_03.jpg">
            <a:extLst>
              <a:ext uri="{FF2B5EF4-FFF2-40B4-BE49-F238E27FC236}">
                <a16:creationId xmlns:a16="http://schemas.microsoft.com/office/drawing/2014/main" id="{F7EA2931-A8EF-4E87-94F5-F2AC6C57C2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785" y="3284311"/>
            <a:ext cx="897350" cy="897350"/>
          </a:xfrm>
          <a:prstGeom prst="rect">
            <a:avLst/>
          </a:prstGeom>
        </p:spPr>
      </p:pic>
      <p:pic>
        <p:nvPicPr>
          <p:cNvPr id="7" name="10 Imagen" descr="TICS_03.jpg">
            <a:extLst>
              <a:ext uri="{FF2B5EF4-FFF2-40B4-BE49-F238E27FC236}">
                <a16:creationId xmlns:a16="http://schemas.microsoft.com/office/drawing/2014/main" id="{4CE8CF22-F0A2-4947-9A45-1D76F4269B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785" y="2072027"/>
            <a:ext cx="901661" cy="901661"/>
          </a:xfrm>
          <a:prstGeom prst="rect">
            <a:avLst/>
          </a:prstGeom>
        </p:spPr>
      </p:pic>
      <p:pic>
        <p:nvPicPr>
          <p:cNvPr id="8" name="22 Imagen" descr="IngenieriaProducto.jpg">
            <a:extLst>
              <a:ext uri="{FF2B5EF4-FFF2-40B4-BE49-F238E27FC236}">
                <a16:creationId xmlns:a16="http://schemas.microsoft.com/office/drawing/2014/main" id="{D4616D5B-54AD-4499-B72C-05633D5703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8785" y="947438"/>
            <a:ext cx="901662" cy="90166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113BC8B5-465D-49C0-884C-54B62E2927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362101"/>
            <a:ext cx="3425283" cy="180064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9C32A3CA-20B4-44B1-A290-8A58A74AA6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36098"/>
            <a:ext cx="7028755" cy="3026004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479EF96F-BF06-448D-9286-A959199DF26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806" y="483971"/>
            <a:ext cx="1069923" cy="4515966"/>
          </a:xfrm>
          <a:prstGeom prst="rect">
            <a:avLst/>
          </a:prstGeom>
        </p:spPr>
      </p:pic>
      <p:pic>
        <p:nvPicPr>
          <p:cNvPr id="57" name="15 Imagen" descr="IconoYouTube01.png">
            <a:hlinkClick r:id="rId10"/>
            <a:extLst>
              <a:ext uri="{FF2B5EF4-FFF2-40B4-BE49-F238E27FC236}">
                <a16:creationId xmlns:a16="http://schemas.microsoft.com/office/drawing/2014/main" id="{DAC490F5-DB16-4A58-AB75-D7F37E682DB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222668"/>
            <a:ext cx="221697" cy="221697"/>
          </a:xfrm>
          <a:prstGeom prst="rect">
            <a:avLst/>
          </a:prstGeom>
        </p:spPr>
      </p:pic>
      <p:pic>
        <p:nvPicPr>
          <p:cNvPr id="58" name="16 Imagen" descr="LinkVideo01.png">
            <a:hlinkClick r:id="rId12" action="ppaction://hlinkfile"/>
            <a:extLst>
              <a:ext uri="{FF2B5EF4-FFF2-40B4-BE49-F238E27FC236}">
                <a16:creationId xmlns:a16="http://schemas.microsoft.com/office/drawing/2014/main" id="{05EA2E50-2282-4E5D-A309-A07051BFF2E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927" y="2221434"/>
            <a:ext cx="222931" cy="2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694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182EDC-F278-4AA7-8A26-44E1B2CD15E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91159" y="102189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lvl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/>
              <a:t>Desarrollo de Smart Integrated Sensors</a:t>
            </a:r>
          </a:p>
          <a:p>
            <a:pPr lvl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 err="1"/>
              <a:t>Adquisición</a:t>
            </a:r>
            <a:r>
              <a:rPr lang="en-US" sz="1600" dirty="0"/>
              <a:t> y </a:t>
            </a:r>
            <a:r>
              <a:rPr lang="en-US" sz="1600" dirty="0" err="1"/>
              <a:t>Tratamiento</a:t>
            </a:r>
            <a:r>
              <a:rPr lang="en-US" sz="1600" dirty="0"/>
              <a:t> de Imagen, Machine Learning, </a:t>
            </a:r>
            <a:r>
              <a:rPr lang="en-US" sz="1600" dirty="0" err="1"/>
              <a:t>Automatización</a:t>
            </a:r>
            <a:r>
              <a:rPr lang="en-US" sz="1600" dirty="0"/>
              <a:t> y </a:t>
            </a:r>
            <a:r>
              <a:rPr lang="en-US" sz="1600" dirty="0" err="1"/>
              <a:t>Robótica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s-ES_tradnl" sz="1600" dirty="0"/>
              <a:t>Soluciones para Monitorización Avanzada </a:t>
            </a:r>
            <a:r>
              <a:rPr lang="es-ES_tradnl" sz="1600" dirty="0" err="1"/>
              <a:t>IoT</a:t>
            </a:r>
            <a:r>
              <a:rPr lang="es-ES_tradnl" sz="1600" dirty="0"/>
              <a:t> y Comunicaciones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s-ES" sz="1200" kern="0" dirty="0">
              <a:latin typeface="+mn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9B1E449-649A-4368-A0BA-EF8A24CFE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48" r="24868"/>
          <a:stretch/>
        </p:blipFill>
        <p:spPr>
          <a:xfrm>
            <a:off x="3551080" y="2217108"/>
            <a:ext cx="2700020" cy="26867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559CF28-68AE-41B3-B255-05DADC00F0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279" y="2049468"/>
            <a:ext cx="2432306" cy="1255690"/>
          </a:xfrm>
          <a:prstGeom prst="rect">
            <a:avLst/>
          </a:prstGeom>
          <a:solidFill>
            <a:srgbClr val="EDEEF2"/>
          </a:solidFill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D88297-3E12-4247-9A3A-FAD6437FD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84" y="3411484"/>
            <a:ext cx="2444000" cy="1689731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4876BED5-548B-40C4-8EA1-98A7CEF2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1406"/>
            <a:ext cx="8424936" cy="504056"/>
          </a:xfrm>
        </p:spPr>
        <p:txBody>
          <a:bodyPr/>
          <a:lstStyle/>
          <a:p>
            <a:r>
              <a:rPr lang="es-ES" dirty="0"/>
              <a:t>TEKNIKER – CAPACIDADES SENSÓRICA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887F72C-7E12-4001-AF06-092F883D12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751"/>
          <a:stretch/>
        </p:blipFill>
        <p:spPr>
          <a:xfrm>
            <a:off x="6514595" y="3419210"/>
            <a:ext cx="1761539" cy="168200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1AAAD3B-65C6-4AB4-9050-23A158B278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652" b="19386"/>
          <a:stretch/>
        </p:blipFill>
        <p:spPr>
          <a:xfrm>
            <a:off x="6514595" y="2049468"/>
            <a:ext cx="1833550" cy="12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273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n 74">
            <a:extLst>
              <a:ext uri="{FF2B5EF4-FFF2-40B4-BE49-F238E27FC236}">
                <a16:creationId xmlns:a16="http://schemas.microsoft.com/office/drawing/2014/main" id="{4E6EC46D-96DA-40C2-AA48-6810123C0B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95486"/>
            <a:ext cx="6696744" cy="212885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C551B73-0439-498D-99D9-4EA516AA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128" y="411510"/>
            <a:ext cx="3168352" cy="504056"/>
          </a:xfrm>
        </p:spPr>
        <p:txBody>
          <a:bodyPr>
            <a:normAutofit fontScale="90000"/>
          </a:bodyPr>
          <a:lstStyle/>
          <a:p>
            <a:r>
              <a:rPr lang="es-ES" sz="1800" b="1" dirty="0"/>
              <a:t>Metodología de Desarrollo IK4-TEKNIKER</a:t>
            </a:r>
          </a:p>
        </p:txBody>
      </p:sp>
      <p:sp>
        <p:nvSpPr>
          <p:cNvPr id="76" name="Flecha: hacia abajo 75">
            <a:extLst>
              <a:ext uri="{FF2B5EF4-FFF2-40B4-BE49-F238E27FC236}">
                <a16:creationId xmlns:a16="http://schemas.microsoft.com/office/drawing/2014/main" id="{C75E90BF-600F-42A6-A7B3-9FB7B8BD6E4D}"/>
              </a:ext>
            </a:extLst>
          </p:cNvPr>
          <p:cNvSpPr/>
          <p:nvPr/>
        </p:nvSpPr>
        <p:spPr>
          <a:xfrm>
            <a:off x="1331640" y="2355726"/>
            <a:ext cx="4248472" cy="319413"/>
          </a:xfrm>
          <a:prstGeom prst="downArrow">
            <a:avLst>
              <a:gd name="adj1" fmla="val 50000"/>
              <a:gd name="adj2" fmla="val 6988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11">
            <a:extLst>
              <a:ext uri="{FF2B5EF4-FFF2-40B4-BE49-F238E27FC236}">
                <a16:creationId xmlns:a16="http://schemas.microsoft.com/office/drawing/2014/main" id="{7E8CD8C4-53EA-4134-8D7F-16FF6480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951153"/>
            <a:ext cx="1672137" cy="419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99BDBB-8B12-4132-BFC6-944C38569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925"/>
          <a:stretch/>
        </p:blipFill>
        <p:spPr>
          <a:xfrm>
            <a:off x="53702" y="2708525"/>
            <a:ext cx="7038578" cy="243983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003256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7DE3E75-9212-4047-916F-59E680361439}"/>
              </a:ext>
            </a:extLst>
          </p:cNvPr>
          <p:cNvSpPr/>
          <p:nvPr/>
        </p:nvSpPr>
        <p:spPr>
          <a:xfrm>
            <a:off x="2919000" y="3003798"/>
            <a:ext cx="6222096" cy="1740332"/>
          </a:xfrm>
          <a:prstGeom prst="rect">
            <a:avLst/>
          </a:prstGeom>
          <a:pattFill prst="lt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81594" y="1190273"/>
            <a:ext cx="4912811" cy="1823839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Integración de </a:t>
            </a:r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sensórica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comercial </a:t>
            </a:r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low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Redes de sensores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inalámbricas</a:t>
            </a: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low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power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</a:t>
            </a:r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Harvesting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Plug,Play&amp;Forget</a:t>
            </a:r>
            <a:r>
              <a:rPr lang="en-GB" sz="1600" b="1" baseline="30000" dirty="0"/>
              <a:t>®</a:t>
            </a:r>
            <a:endParaRPr lang="es-ES" sz="1600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Datalogging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distribuido</a:t>
            </a: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Procesamiento avanzado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AI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en Edge/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</a:p>
        </p:txBody>
      </p:sp>
      <p:sp>
        <p:nvSpPr>
          <p:cNvPr id="25" name="1 Título">
            <a:extLst>
              <a:ext uri="{FF2B5EF4-FFF2-40B4-BE49-F238E27FC236}">
                <a16:creationId xmlns:a16="http://schemas.microsoft.com/office/drawing/2014/main" id="{E8E68242-0C4A-4C79-914E-CF0253EF0F12}"/>
              </a:ext>
            </a:extLst>
          </p:cNvPr>
          <p:cNvSpPr txBox="1">
            <a:spLocks/>
          </p:cNvSpPr>
          <p:nvPr/>
        </p:nvSpPr>
        <p:spPr>
          <a:xfrm>
            <a:off x="3347311" y="677825"/>
            <a:ext cx="4177017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s-ES_tradnl" dirty="0">
                <a:solidFill>
                  <a:srgbClr val="067CA6"/>
                </a:solidFill>
                <a:latin typeface="Arial Black" panose="020B0A04020102020204" pitchFamily="34" charset="0"/>
              </a:rPr>
              <a:t>MONITORIZACIÓN AVANZADA </a:t>
            </a:r>
            <a:r>
              <a:rPr lang="es-ES_tradnl" dirty="0" err="1">
                <a:solidFill>
                  <a:srgbClr val="067CA6"/>
                </a:solidFill>
                <a:latin typeface="Arial Black" panose="020B0A04020102020204" pitchFamily="34" charset="0"/>
              </a:rPr>
              <a:t>IoT</a:t>
            </a:r>
            <a:endParaRPr lang="es-ES" dirty="0">
              <a:solidFill>
                <a:srgbClr val="067CA6"/>
              </a:solidFill>
              <a:latin typeface="Arial Black" panose="020B0A04020102020204" pitchFamily="34" charset="0"/>
            </a:endParaRPr>
          </a:p>
          <a:p>
            <a:pPr algn="l"/>
            <a:r>
              <a:rPr lang="es-ES_tradnl" sz="1200" dirty="0">
                <a:solidFill>
                  <a:srgbClr val="067CA6"/>
                </a:solidFill>
              </a:rPr>
              <a:t>SENSÓRICA LOW COST Y SOLUCIONES WIRELESS </a:t>
            </a:r>
            <a:endParaRPr lang="es-ES" sz="1200" dirty="0">
              <a:solidFill>
                <a:srgbClr val="067CA6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6C4A1AA-A2E5-4759-B583-28B039FEB604}"/>
              </a:ext>
            </a:extLst>
          </p:cNvPr>
          <p:cNvSpPr/>
          <p:nvPr/>
        </p:nvSpPr>
        <p:spPr>
          <a:xfrm>
            <a:off x="3471339" y="1059970"/>
            <a:ext cx="332014" cy="72008"/>
          </a:xfrm>
          <a:prstGeom prst="rect">
            <a:avLst/>
          </a:prstGeom>
          <a:solidFill>
            <a:srgbClr val="067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62F6B0-4047-4158-B37D-A5063B4FBF43}"/>
              </a:ext>
            </a:extLst>
          </p:cNvPr>
          <p:cNvSpPr txBox="1"/>
          <p:nvPr/>
        </p:nvSpPr>
        <p:spPr>
          <a:xfrm>
            <a:off x="2919000" y="3075806"/>
            <a:ext cx="621159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rgbClr val="48C3E0"/>
              </a:buClr>
              <a:tabLst>
                <a:tab pos="241294" algn="l"/>
              </a:tabLst>
              <a:defRPr/>
            </a:pP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Monitorización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ambientales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de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utilización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edificios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infraestructuras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granjas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48C3E0"/>
              </a:buClr>
              <a:tabLst>
                <a:tab pos="241294" algn="l"/>
              </a:tabLst>
              <a:defRPr/>
            </a:pP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Monitorización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localización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objetos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estructuras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manipulación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48C3E0"/>
              </a:buClr>
              <a:tabLst>
                <a:tab pos="241294" algn="l"/>
              </a:tabLst>
              <a:defRPr/>
            </a:pP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soporte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despliegue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minimización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de O&amp;M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48C3E0"/>
              </a:buClr>
              <a:tabLst>
                <a:tab pos="241294" algn="l"/>
              </a:tabLst>
              <a:defRPr/>
            </a:pP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1300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Aplicables</a:t>
            </a: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300" b="1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</a:t>
            </a: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supervisión</a:t>
            </a: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cadena</a:t>
            </a:r>
            <a:r>
              <a:rPr lang="en-GB" sz="1300" b="1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300" b="1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frío</a:t>
            </a: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b="1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</a:t>
            </a: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300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300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monitorización</a:t>
            </a: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estructural</a:t>
            </a: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b="1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300" dirty="0" err="1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</a:t>
            </a:r>
            <a:r>
              <a:rPr lang="en-GB" sz="1300" dirty="0">
                <a:solidFill>
                  <a:srgbClr val="06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</a:p>
        </p:txBody>
      </p:sp>
      <p:pic>
        <p:nvPicPr>
          <p:cNvPr id="4" name="Imagen 3" descr="Imagen que contiene persona&#10;&#10;Descripción generada automáticamente">
            <a:extLst>
              <a:ext uri="{FF2B5EF4-FFF2-40B4-BE49-F238E27FC236}">
                <a16:creationId xmlns:a16="http://schemas.microsoft.com/office/drawing/2014/main" id="{235A76BF-B028-4B0C-BD99-C13AF6AD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0" y="339503"/>
            <a:ext cx="2678276" cy="1736651"/>
          </a:xfrm>
          <a:prstGeom prst="rect">
            <a:avLst/>
          </a:prstGeom>
        </p:spPr>
      </p:pic>
      <p:pic>
        <p:nvPicPr>
          <p:cNvPr id="10" name="Imagen 9" descr="Imagen que contiene edificio, señal, valla&#10;&#10;Descripción generada automáticamente">
            <a:extLst>
              <a:ext uri="{FF2B5EF4-FFF2-40B4-BE49-F238E27FC236}">
                <a16:creationId xmlns:a16="http://schemas.microsoft.com/office/drawing/2014/main" id="{C5E0A97C-A293-4440-9A17-8EB56603E9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14" y="2076154"/>
            <a:ext cx="1906862" cy="1430146"/>
          </a:xfrm>
          <a:prstGeom prst="rect">
            <a:avLst/>
          </a:prstGeom>
        </p:spPr>
      </p:pic>
      <p:pic>
        <p:nvPicPr>
          <p:cNvPr id="14" name="Imagen 13" descr="Imagen que contiene valla, suelo, exterior, pequeño&#10;&#10;Descripción generada automáticamente">
            <a:extLst>
              <a:ext uri="{FF2B5EF4-FFF2-40B4-BE49-F238E27FC236}">
                <a16:creationId xmlns:a16="http://schemas.microsoft.com/office/drawing/2014/main" id="{A4C146DD-E540-4FEF-84EF-7ABACD9CBC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5" y="2076155"/>
            <a:ext cx="958195" cy="1430146"/>
          </a:xfrm>
          <a:prstGeom prst="rect">
            <a:avLst/>
          </a:prstGeom>
        </p:spPr>
      </p:pic>
      <p:pic>
        <p:nvPicPr>
          <p:cNvPr id="16" name="Imagen 15" descr="Imagen que contiene suelo, sentado&#10;&#10;Descripción generada automáticamente">
            <a:extLst>
              <a:ext uri="{FF2B5EF4-FFF2-40B4-BE49-F238E27FC236}">
                <a16:creationId xmlns:a16="http://schemas.microsoft.com/office/drawing/2014/main" id="{0EDF84B4-FBA7-429C-A18E-63ECA560BF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0" y="3506300"/>
            <a:ext cx="2678598" cy="1599286"/>
          </a:xfrm>
          <a:prstGeom prst="rect">
            <a:avLst/>
          </a:prstGeom>
        </p:spPr>
      </p:pic>
      <p:pic>
        <p:nvPicPr>
          <p:cNvPr id="17" name="Picture 1">
            <a:hlinkClick r:id="rId7"/>
            <a:extLst>
              <a:ext uri="{FF2B5EF4-FFF2-40B4-BE49-F238E27FC236}">
                <a16:creationId xmlns:a16="http://schemas.microsoft.com/office/drawing/2014/main" id="{20A79DE0-1FDA-40DC-A4DF-E207DC6A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791" y="4853431"/>
            <a:ext cx="1379510" cy="20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>
            <a:hlinkClick r:id="rId9"/>
            <a:extLst>
              <a:ext uri="{FF2B5EF4-FFF2-40B4-BE49-F238E27FC236}">
                <a16:creationId xmlns:a16="http://schemas.microsoft.com/office/drawing/2014/main" id="{C4D9848A-3BE3-4716-A70C-F7C892C021A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591" y="4821449"/>
            <a:ext cx="721232" cy="267394"/>
          </a:xfrm>
          <a:prstGeom prst="rect">
            <a:avLst/>
          </a:prstGeom>
        </p:spPr>
      </p:pic>
      <p:pic>
        <p:nvPicPr>
          <p:cNvPr id="19" name="Picture 3">
            <a:hlinkClick r:id="rId11"/>
            <a:extLst>
              <a:ext uri="{FF2B5EF4-FFF2-40B4-BE49-F238E27FC236}">
                <a16:creationId xmlns:a16="http://schemas.microsoft.com/office/drawing/2014/main" id="{80E9740E-DE95-43EE-BCEE-2112F412E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113" y="4796895"/>
            <a:ext cx="721232" cy="32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3 Imagen" descr="URB-grade.jpg">
            <a:hlinkClick r:id="rId13"/>
            <a:extLst>
              <a:ext uri="{FF2B5EF4-FFF2-40B4-BE49-F238E27FC236}">
                <a16:creationId xmlns:a16="http://schemas.microsoft.com/office/drawing/2014/main" id="{6782CF89-AB1B-4942-993B-E9D07D05C31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329" y="4753327"/>
            <a:ext cx="721232" cy="407491"/>
          </a:xfrm>
          <a:prstGeom prst="rect">
            <a:avLst/>
          </a:prstGeom>
        </p:spPr>
      </p:pic>
      <p:pic>
        <p:nvPicPr>
          <p:cNvPr id="5" name="Imagen 4">
            <a:hlinkClick r:id="rId15"/>
            <a:extLst>
              <a:ext uri="{FF2B5EF4-FFF2-40B4-BE49-F238E27FC236}">
                <a16:creationId xmlns:a16="http://schemas.microsoft.com/office/drawing/2014/main" id="{3DDCA78B-E27E-4ADD-B6E9-96D5CBF851C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484" y="4836506"/>
            <a:ext cx="944603" cy="245655"/>
          </a:xfrm>
          <a:prstGeom prst="rect">
            <a:avLst/>
          </a:prstGeom>
        </p:spPr>
      </p:pic>
      <p:pic>
        <p:nvPicPr>
          <p:cNvPr id="23" name="Picture 5">
            <a:hlinkClick r:id="rId17"/>
            <a:extLst>
              <a:ext uri="{FF2B5EF4-FFF2-40B4-BE49-F238E27FC236}">
                <a16:creationId xmlns:a16="http://schemas.microsoft.com/office/drawing/2014/main" id="{CCAE05E0-37AD-43A3-9B61-96882164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078" y="4800665"/>
            <a:ext cx="944604" cy="31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sultado de imagen de iof2020">
            <a:hlinkClick r:id="rId19"/>
            <a:extLst>
              <a:ext uri="{FF2B5EF4-FFF2-40B4-BE49-F238E27FC236}">
                <a16:creationId xmlns:a16="http://schemas.microsoft.com/office/drawing/2014/main" id="{E1728D14-D94B-4F98-AFC7-3576A808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1256" y="4794488"/>
            <a:ext cx="659693" cy="31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560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1 Título">
            <a:extLst>
              <a:ext uri="{FF2B5EF4-FFF2-40B4-BE49-F238E27FC236}">
                <a16:creationId xmlns:a16="http://schemas.microsoft.com/office/drawing/2014/main" id="{24978C67-6DF0-44BC-AD42-7AE71423FF98}"/>
              </a:ext>
            </a:extLst>
          </p:cNvPr>
          <p:cNvSpPr txBox="1">
            <a:spLocks/>
          </p:cNvSpPr>
          <p:nvPr/>
        </p:nvSpPr>
        <p:spPr>
          <a:xfrm>
            <a:off x="152399" y="411510"/>
            <a:ext cx="6595968" cy="268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732EF7-BBD0-45E5-95D3-5D0BEC6BD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3" y="799666"/>
            <a:ext cx="8666019" cy="412497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846E40-0CE7-449C-BD63-D9A4C111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TEKNIKER – ARQUITECTURAS MONITORIZACIÓN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CD27CDE-ECB9-4458-BFDC-BDD6EE19B824}"/>
              </a:ext>
            </a:extLst>
          </p:cNvPr>
          <p:cNvSpPr/>
          <p:nvPr/>
        </p:nvSpPr>
        <p:spPr>
          <a:xfrm>
            <a:off x="318652" y="4767904"/>
            <a:ext cx="2089811" cy="25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FUENTES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06D4DA8-4F0A-4498-88DB-D131AACDF84C}"/>
              </a:ext>
            </a:extLst>
          </p:cNvPr>
          <p:cNvSpPr/>
          <p:nvPr/>
        </p:nvSpPr>
        <p:spPr>
          <a:xfrm>
            <a:off x="2488733" y="4760070"/>
            <a:ext cx="1308762" cy="25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ADQUISICION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F60A6D-68F8-4286-8D79-660816885B2C}"/>
              </a:ext>
            </a:extLst>
          </p:cNvPr>
          <p:cNvSpPr/>
          <p:nvPr/>
        </p:nvSpPr>
        <p:spPr>
          <a:xfrm>
            <a:off x="3897434" y="4744366"/>
            <a:ext cx="1308762" cy="282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PROCESADO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C890A34-F6F6-4251-A42A-E6B24EA3F6F0}"/>
              </a:ext>
            </a:extLst>
          </p:cNvPr>
          <p:cNvSpPr/>
          <p:nvPr/>
        </p:nvSpPr>
        <p:spPr>
          <a:xfrm>
            <a:off x="5295255" y="4744366"/>
            <a:ext cx="1308762" cy="282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GUARDADO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0228206-AE87-4B18-9A9F-37A0AD57149D}"/>
              </a:ext>
            </a:extLst>
          </p:cNvPr>
          <p:cNvSpPr/>
          <p:nvPr/>
        </p:nvSpPr>
        <p:spPr>
          <a:xfrm>
            <a:off x="6748367" y="4767904"/>
            <a:ext cx="2236304" cy="25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EXPLOTACION</a:t>
            </a:r>
          </a:p>
        </p:txBody>
      </p:sp>
    </p:spTree>
    <p:extLst>
      <p:ext uri="{BB962C8B-B14F-4D97-AF65-F5344CB8AC3E}">
        <p14:creationId xmlns:p14="http://schemas.microsoft.com/office/powerpoint/2010/main" val="21721997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93004D-ED9A-4AA6-9416-A538CC5A2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2" y="863730"/>
            <a:ext cx="8638782" cy="404005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72A0711-9F9A-4175-AADD-B6D7801E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11510"/>
            <a:ext cx="8424936" cy="504056"/>
          </a:xfrm>
        </p:spPr>
        <p:txBody>
          <a:bodyPr>
            <a:normAutofit/>
          </a:bodyPr>
          <a:lstStyle/>
          <a:p>
            <a:r>
              <a:rPr lang="es-ES" dirty="0"/>
              <a:t>TEKNIKER – ARQUITECTURAS MONITORIZACIÓN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38ED44D-973C-4698-B526-9872A85E3EC3}"/>
              </a:ext>
            </a:extLst>
          </p:cNvPr>
          <p:cNvSpPr/>
          <p:nvPr/>
        </p:nvSpPr>
        <p:spPr>
          <a:xfrm>
            <a:off x="325582" y="4788150"/>
            <a:ext cx="2477501" cy="231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FUENTES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D33134-098A-45A8-9D43-ADDAA8F4FE97}"/>
              </a:ext>
            </a:extLst>
          </p:cNvPr>
          <p:cNvSpPr/>
          <p:nvPr/>
        </p:nvSpPr>
        <p:spPr>
          <a:xfrm>
            <a:off x="2910939" y="4788148"/>
            <a:ext cx="1440625" cy="23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ADQUISICION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532B1E-7FBF-4D7F-B9C8-A8D4D23ED60F}"/>
              </a:ext>
            </a:extLst>
          </p:cNvPr>
          <p:cNvSpPr/>
          <p:nvPr/>
        </p:nvSpPr>
        <p:spPr>
          <a:xfrm>
            <a:off x="4426775" y="4760070"/>
            <a:ext cx="1440625" cy="25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PROCESADO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2CA83EE-C5E0-4DD8-8D6D-9C93CE1E936D}"/>
              </a:ext>
            </a:extLst>
          </p:cNvPr>
          <p:cNvSpPr/>
          <p:nvPr/>
        </p:nvSpPr>
        <p:spPr>
          <a:xfrm>
            <a:off x="5975256" y="4760070"/>
            <a:ext cx="1380765" cy="25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GUARDADO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60CAD59-8ABB-4088-BD57-710D3FDB1E57}"/>
              </a:ext>
            </a:extLst>
          </p:cNvPr>
          <p:cNvSpPr/>
          <p:nvPr/>
        </p:nvSpPr>
        <p:spPr>
          <a:xfrm>
            <a:off x="7511715" y="4760070"/>
            <a:ext cx="1380765" cy="25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EXPLOTACION</a:t>
            </a:r>
          </a:p>
        </p:txBody>
      </p:sp>
    </p:spTree>
    <p:extLst>
      <p:ext uri="{BB962C8B-B14F-4D97-AF65-F5344CB8AC3E}">
        <p14:creationId xmlns:p14="http://schemas.microsoft.com/office/powerpoint/2010/main" val="29555848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7D16E-8194-498F-8D9C-129B754D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INFRASTRUCTURAS CRÍTICAS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434A7-5B14-4FBF-A00C-BEEDF764E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Infraestructuras críticas</a:t>
            </a:r>
          </a:p>
          <a:p>
            <a:pPr marL="0" indent="0" algn="ctr">
              <a:buNone/>
            </a:pPr>
            <a:r>
              <a:rPr lang="es-ES" sz="1800" i="1" dirty="0"/>
              <a:t>‘Instalaciones, redes y servicios cuya destrucción/interrupción suponga un impacto negativo en la salud, seguridad o bienestar de los ciudadanos’</a:t>
            </a:r>
          </a:p>
          <a:p>
            <a:pPr lvl="1">
              <a:tabLst>
                <a:tab pos="2154238" algn="l"/>
              </a:tabLst>
            </a:pPr>
            <a:r>
              <a:rPr lang="es-ES" sz="1600" dirty="0"/>
              <a:t>Transporte	(ferrocarril, carreteras, puertos, aeropuertos…)</a:t>
            </a:r>
          </a:p>
          <a:p>
            <a:pPr lvl="1">
              <a:tabLst>
                <a:tab pos="2154238" algn="l"/>
              </a:tabLst>
            </a:pPr>
            <a:r>
              <a:rPr lang="es-ES" sz="1600" dirty="0"/>
              <a:t>Energía	(redes eléctricas, centrales de producción…)</a:t>
            </a:r>
          </a:p>
          <a:p>
            <a:pPr lvl="1">
              <a:tabLst>
                <a:tab pos="2154238" algn="l"/>
              </a:tabLst>
            </a:pPr>
            <a:r>
              <a:rPr lang="es-ES" sz="1600" dirty="0"/>
              <a:t>Agua	(acueductos, envases, desalinizadoras…)</a:t>
            </a:r>
          </a:p>
          <a:p>
            <a:pPr lvl="1">
              <a:tabLst>
                <a:tab pos="2154238" algn="l"/>
              </a:tabLst>
            </a:pPr>
            <a:r>
              <a:rPr lang="es-ES" sz="1600" dirty="0"/>
              <a:t>Salud y seguridad	(hospitales, comisarias, estación bomberos…)</a:t>
            </a:r>
          </a:p>
          <a:p>
            <a:endParaRPr lang="es-ES" dirty="0"/>
          </a:p>
          <a:p>
            <a:r>
              <a:rPr lang="es-ES" dirty="0"/>
              <a:t>Retos comunes:</a:t>
            </a:r>
          </a:p>
          <a:p>
            <a:pPr lvl="1"/>
            <a:r>
              <a:rPr lang="es-ES" b="1" dirty="0"/>
              <a:t>Tiempos de respuesta</a:t>
            </a:r>
          </a:p>
          <a:p>
            <a:pPr lvl="1"/>
            <a:r>
              <a:rPr lang="es-ES" b="1" dirty="0"/>
              <a:t>Seguridad</a:t>
            </a:r>
          </a:p>
          <a:p>
            <a:pPr lvl="1"/>
            <a:r>
              <a:rPr lang="es-ES" b="1" dirty="0"/>
              <a:t>Integración de varios tipos de información</a:t>
            </a:r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69371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3233B-FF06-475F-AD52-E8FE302C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51820-A0F0-4D01-8097-96AE2B9A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8649"/>
          </a:xfrm>
        </p:spPr>
        <p:txBody>
          <a:bodyPr>
            <a:normAutofit/>
          </a:bodyPr>
          <a:lstStyle/>
          <a:p>
            <a:r>
              <a:rPr lang="es-ES" dirty="0"/>
              <a:t>Vigilancia de infraestructuras críticas en zonas extensas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1C68AFB-0F59-444C-8E43-BC245F386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6" y="459186"/>
            <a:ext cx="2245739" cy="7426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940CC4-8E38-4682-8937-78E7EFBC532D}"/>
              </a:ext>
            </a:extLst>
          </p:cNvPr>
          <p:cNvSpPr txBox="1"/>
          <p:nvPr/>
        </p:nvSpPr>
        <p:spPr>
          <a:xfrm>
            <a:off x="467544" y="1731818"/>
            <a:ext cx="3792729" cy="3054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9388" indent="-179388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 marL="447675" indent="-268288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625475" indent="-1778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893763" indent="-26828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 marL="1079500" indent="-18573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ES" dirty="0"/>
              <a:t>RETOS:</a:t>
            </a:r>
          </a:p>
          <a:p>
            <a:pPr lvl="1"/>
            <a:r>
              <a:rPr lang="es-ES" sz="1900" b="1" dirty="0"/>
              <a:t>Sistemas heterogéneos</a:t>
            </a:r>
            <a:r>
              <a:rPr lang="es-ES" sz="1900" dirty="0"/>
              <a:t>: </a:t>
            </a:r>
            <a:r>
              <a:rPr lang="es-ES" sz="1500" dirty="0"/>
              <a:t>Integrar múltiples fabricantes y tecnologías. </a:t>
            </a:r>
            <a:r>
              <a:rPr lang="es-ES" sz="1500" dirty="0">
                <a:solidFill>
                  <a:srgbClr val="FF0000"/>
                </a:solidFill>
              </a:rPr>
              <a:t>Aprovechar sistemas existentes</a:t>
            </a:r>
            <a:endParaRPr lang="es-ES" dirty="0">
              <a:solidFill>
                <a:srgbClr val="FF0000"/>
              </a:solidFill>
            </a:endParaRPr>
          </a:p>
          <a:p>
            <a:pPr lvl="1"/>
            <a:r>
              <a:rPr lang="es-ES" b="1" dirty="0"/>
              <a:t>Cobertura amplia</a:t>
            </a:r>
            <a:r>
              <a:rPr lang="es-ES" sz="1500" dirty="0"/>
              <a:t>: Necesidad de cubrir grandes extensiones de terreno. </a:t>
            </a:r>
            <a:r>
              <a:rPr lang="es-ES" sz="1500" dirty="0">
                <a:solidFill>
                  <a:srgbClr val="FF0000"/>
                </a:solidFill>
              </a:rPr>
              <a:t>Costes de despliegue</a:t>
            </a:r>
          </a:p>
          <a:p>
            <a:pPr lvl="1"/>
            <a:r>
              <a:rPr lang="es-ES" b="1" dirty="0"/>
              <a:t>Autonomía</a:t>
            </a:r>
            <a:r>
              <a:rPr lang="es-ES" dirty="0"/>
              <a:t>:</a:t>
            </a:r>
            <a:r>
              <a:rPr lang="es-ES" sz="1500" dirty="0"/>
              <a:t> Necesidad de funcionar sin supervisión humana constante. </a:t>
            </a:r>
            <a:br>
              <a:rPr lang="es-ES" sz="1500" dirty="0"/>
            </a:br>
            <a:r>
              <a:rPr lang="es-ES" sz="1500" dirty="0">
                <a:solidFill>
                  <a:srgbClr val="FF0000"/>
                </a:solidFill>
              </a:rPr>
              <a:t>Costes de mantenimiento</a:t>
            </a:r>
          </a:p>
          <a:p>
            <a:pPr lvl="1"/>
            <a:r>
              <a:rPr lang="es-ES" sz="1600" b="1" dirty="0"/>
              <a:t>Falta de control central:</a:t>
            </a:r>
            <a:r>
              <a:rPr lang="es-ES" sz="1600" dirty="0"/>
              <a:t> Combinación de varios sistemas locales, con diferentes centros de control. </a:t>
            </a:r>
            <a:r>
              <a:rPr lang="es-ES" sz="1600" dirty="0">
                <a:solidFill>
                  <a:srgbClr val="FF0000"/>
                </a:solidFill>
              </a:rPr>
              <a:t>Infraestructuras internacionales</a:t>
            </a:r>
            <a:endParaRPr lang="es-ES" sz="1600" b="1" dirty="0">
              <a:solidFill>
                <a:srgbClr val="FF0000"/>
              </a:solidFill>
            </a:endParaRPr>
          </a:p>
          <a:p>
            <a:pPr lvl="1"/>
            <a:endParaRPr lang="es-ES" sz="1600" b="1" dirty="0"/>
          </a:p>
          <a:p>
            <a:pPr lvl="1"/>
            <a:endParaRPr lang="es-ES" sz="1500" dirty="0"/>
          </a:p>
          <a:p>
            <a:pPr lvl="1"/>
            <a:endParaRPr lang="es-ES" sz="1500" dirty="0">
              <a:solidFill>
                <a:srgbClr val="FF0000"/>
              </a:solidFill>
            </a:endParaRPr>
          </a:p>
          <a:p>
            <a:pPr lvl="1"/>
            <a:endParaRPr lang="es-ES" sz="15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01A998-515E-4227-A293-95AB6550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656531"/>
            <a:ext cx="4361279" cy="300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8453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PPT_2019_OK (002).pptx  -  Solo lectura" id="{D275803C-D25B-45C5-BFDB-12DACCB03BF6}" vid="{707B6A21-557D-45A1-B5E0-96A6E15ADE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D2BC2D5E555B48B50A3AE8960379BC" ma:contentTypeVersion="9" ma:contentTypeDescription="Crear nuevo documento." ma:contentTypeScope="" ma:versionID="4287a5b9af8f61822888f6e47b628067">
  <xsd:schema xmlns:xsd="http://www.w3.org/2001/XMLSchema" xmlns:xs="http://www.w3.org/2001/XMLSchema" xmlns:p="http://schemas.microsoft.com/office/2006/metadata/properties" xmlns:ns2="7c1c2d41-e5c8-45fb-bb7d-fa1eb91f4adc" xmlns:ns3="196c07ee-dcd6-4987-8ff2-731d212484c6" targetNamespace="http://schemas.microsoft.com/office/2006/metadata/properties" ma:root="true" ma:fieldsID="59437ba7632655aa35cb25d86cd5680e" ns2:_="" ns3:_="">
    <xsd:import namespace="7c1c2d41-e5c8-45fb-bb7d-fa1eb91f4adc"/>
    <xsd:import namespace="196c07ee-dcd6-4987-8ff2-731d21248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c2d41-e5c8-45fb-bb7d-fa1eb91f4a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c07ee-dcd6-4987-8ff2-731d21248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DB2A5-F4E3-4C0C-BBB9-8B589C90B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c2d41-e5c8-45fb-bb7d-fa1eb91f4adc"/>
    <ds:schemaRef ds:uri="196c07ee-dcd6-4987-8ff2-731d21248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FB7FE-561B-46FF-82AD-93548AF08AA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196c07ee-dcd6-4987-8ff2-731d212484c6"/>
    <ds:schemaRef ds:uri="7c1c2d41-e5c8-45fb-bb7d-fa1eb91f4ad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C1C6F0-A623-444E-9E86-6985136DB2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761</Words>
  <Application>Microsoft Office PowerPoint</Application>
  <PresentationFormat>Presentación en pantalla (16:9)</PresentationFormat>
  <Paragraphs>146</Paragraphs>
  <Slides>16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Times New Roman</vt:lpstr>
      <vt:lpstr>Tema de Office</vt:lpstr>
      <vt:lpstr>Presentación de PowerPoint</vt:lpstr>
      <vt:lpstr>Presentación de PowerPoint</vt:lpstr>
      <vt:lpstr>TEKNIKER – CAPACIDADES SENSÓRICA </vt:lpstr>
      <vt:lpstr>Metodología de Desarrollo IK4-TEKNIKER</vt:lpstr>
      <vt:lpstr>Presentación de PowerPoint</vt:lpstr>
      <vt:lpstr>TEKNIKER – ARQUITECTURAS MONITORIZACIÓN</vt:lpstr>
      <vt:lpstr>TEKNIKER – ARQUITECTURAS MONITORIZACIÓN</vt:lpstr>
      <vt:lpstr>INFRASTRUCTURAS CRÍTICAS</vt:lpstr>
      <vt:lpstr>RETOS</vt:lpstr>
      <vt:lpstr>RETOS</vt:lpstr>
      <vt:lpstr>RETOS</vt:lpstr>
      <vt:lpstr>RETOS</vt:lpstr>
      <vt:lpstr>RETOS</vt:lpstr>
      <vt:lpstr>OPORTUNIDADES</vt:lpstr>
      <vt:lpstr>OPORTUNIDADES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IK4-TEKNIKER - INFRASTRUCTURAS 2019</dc:title>
  <dc:creator>aalzaga</dc:creator>
  <cp:lastModifiedBy>Álvaro García</cp:lastModifiedBy>
  <cp:revision>60</cp:revision>
  <cp:lastPrinted>2019-07-23T11:46:33Z</cp:lastPrinted>
  <dcterms:created xsi:type="dcterms:W3CDTF">2014-06-11T10:18:17Z</dcterms:created>
  <dcterms:modified xsi:type="dcterms:W3CDTF">2019-07-23T11:46:51Z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0x01010043D2BC2D5E555B48B50A3AE8960379BC</vt:lpwstr>
  </property>
  <property fmtid="{D5CDD505-2E9C-101B-9397-08002B2CF9AE}" pid="3" name="Order">
    <vt:r8>15100</vt:r8>
  </property>
</Properties>
</file>